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4"/>
  </p:sldMasterIdLst>
  <p:notesMasterIdLst>
    <p:notesMasterId r:id="rId12"/>
  </p:notesMasterIdLst>
  <p:sldIdLst>
    <p:sldId id="264" r:id="rId5"/>
    <p:sldId id="270" r:id="rId6"/>
    <p:sldId id="271" r:id="rId7"/>
    <p:sldId id="274" r:id="rId8"/>
    <p:sldId id="278" r:id="rId9"/>
    <p:sldId id="272" r:id="rId10"/>
    <p:sldId id="273" r:id="rId1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enna, Katie" initials="MK" lastIdx="9" clrIdx="0">
    <p:extLst>
      <p:ext uri="{19B8F6BF-5375-455C-9EA6-DF929625EA0E}">
        <p15:presenceInfo xmlns:p15="http://schemas.microsoft.com/office/powerpoint/2012/main" userId="S::kmckenna@enterprisecommunity.org::8707fe20-6d5a-4f5b-a64b-293a0257858e" providerId="AD"/>
      </p:ext>
    </p:extLst>
  </p:cmAuthor>
  <p:cmAuthor id="2" name="Guest User" initials="GU" lastIdx="9" clrIdx="1">
    <p:extLst>
      <p:ext uri="{19B8F6BF-5375-455C-9EA6-DF929625EA0E}">
        <p15:presenceInfo xmlns:p15="http://schemas.microsoft.com/office/powerpoint/2012/main" userId="S::urn:spo:anon#d35976fc74de9266a3c86f2f7a0ad0e8e2dea81e483ed2ecd48bd092797d63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8F"/>
    <a:srgbClr val="007FA0"/>
    <a:srgbClr val="EBEBEC"/>
    <a:srgbClr val="D8117D"/>
    <a:srgbClr val="D5D7D8"/>
    <a:srgbClr val="6DB1C6"/>
    <a:srgbClr val="B8D7E2"/>
    <a:srgbClr val="4FB3CE"/>
    <a:srgbClr val="D8235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4694"/>
  </p:normalViewPr>
  <p:slideViewPr>
    <p:cSldViewPr snapToGrid="0">
      <p:cViewPr varScale="1">
        <p:scale>
          <a:sx n="84" d="100"/>
          <a:sy n="84" d="100"/>
        </p:scale>
        <p:origin x="2784"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300" b="0" dirty="0">
                <a:solidFill>
                  <a:schemeClr val="tx1"/>
                </a:solidFill>
                <a:latin typeface="Calibri" panose="020F0502020204030204" pitchFamily="34" charset="0"/>
                <a:cs typeface="Calibri" panose="020F0502020204030204" pitchFamily="34" charset="0"/>
              </a:rPr>
              <a:t>Percent of Renters Who Are Severely Housing Cost Burdened</a:t>
            </a:r>
          </a:p>
        </c:rich>
      </c:tx>
      <c:layout>
        <c:manualLayout>
          <c:xMode val="edge"/>
          <c:yMode val="edge"/>
          <c:x val="0.14322900262467195"/>
          <c:y val="6.3341266785435701E-3"/>
        </c:manualLayout>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Percent of Renters Who Are Severely Housing Cost Burdened</c:v>
                </c:pt>
              </c:strCache>
            </c:strRef>
          </c:tx>
          <c:spPr>
            <a:solidFill>
              <a:srgbClr val="00728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Gunnison, CO</c:v>
                </c:pt>
                <c:pt idx="1">
                  <c:v>Colorado</c:v>
                </c:pt>
                <c:pt idx="2">
                  <c:v>U.S.</c:v>
                </c:pt>
              </c:strCache>
            </c:strRef>
          </c:cat>
          <c:val>
            <c:numRef>
              <c:f>Sheet1!$B$2:$B$4</c:f>
              <c:numCache>
                <c:formatCode>0%</c:formatCode>
                <c:ptCount val="3"/>
                <c:pt idx="0" formatCode="0.00%">
                  <c:v>0.33500000000000002</c:v>
                </c:pt>
                <c:pt idx="1">
                  <c:v>0.23</c:v>
                </c:pt>
                <c:pt idx="2" formatCode="0.00%">
                  <c:v>0.22900000000000001</c:v>
                </c:pt>
              </c:numCache>
            </c:numRef>
          </c:val>
          <c:extLst>
            <c:ext xmlns:c16="http://schemas.microsoft.com/office/drawing/2014/chart" uri="{C3380CC4-5D6E-409C-BE32-E72D297353CC}">
              <c16:uniqueId val="{00000000-FCEE-4B65-8E1D-E7247AC81C58}"/>
            </c:ext>
          </c:extLst>
        </c:ser>
        <c:dLbls>
          <c:dLblPos val="ctr"/>
          <c:showLegendKey val="0"/>
          <c:showVal val="1"/>
          <c:showCatName val="0"/>
          <c:showSerName val="0"/>
          <c:showPercent val="0"/>
          <c:showBubbleSize val="0"/>
        </c:dLbls>
        <c:gapWidth val="78"/>
        <c:overlap val="-27"/>
        <c:axId val="1707182815"/>
        <c:axId val="1707183647"/>
      </c:barChart>
      <c:catAx>
        <c:axId val="170718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1707183647"/>
        <c:crosses val="autoZero"/>
        <c:auto val="1"/>
        <c:lblAlgn val="ctr"/>
        <c:lblOffset val="100"/>
        <c:noMultiLvlLbl val="0"/>
      </c:catAx>
      <c:valAx>
        <c:axId val="1707183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1707182815"/>
        <c:crosses val="autoZero"/>
        <c:crossBetween val="between"/>
      </c:valAx>
      <c:spPr>
        <a:noFill/>
        <a:ln>
          <a:solidFill>
            <a:schemeClr val="bg1">
              <a:lumMod val="6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F7A34-ADEF-4ABB-873E-366E0674190B}" type="datetimeFigureOut">
              <a:rPr lang="en-US" smtClean="0"/>
              <a:t>3/24/2022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D5C14-DE7F-442D-89A8-F08BFB83B2A0}" type="slidenum">
              <a:rPr lang="en-US" smtClean="0"/>
              <a:t>‹#›</a:t>
            </a:fld>
            <a:endParaRPr lang="en-US"/>
          </a:p>
        </p:txBody>
      </p:sp>
    </p:spTree>
    <p:extLst>
      <p:ext uri="{BB962C8B-B14F-4D97-AF65-F5344CB8AC3E}">
        <p14:creationId xmlns:p14="http://schemas.microsoft.com/office/powerpoint/2010/main" val="1162979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4D5C14-DE7F-442D-89A8-F08BFB83B2A0}" type="slidenum">
              <a:rPr lang="en-US" smtClean="0"/>
              <a:t>3</a:t>
            </a:fld>
            <a:endParaRPr lang="en-US"/>
          </a:p>
        </p:txBody>
      </p:sp>
    </p:spTree>
    <p:extLst>
      <p:ext uri="{BB962C8B-B14F-4D97-AF65-F5344CB8AC3E}">
        <p14:creationId xmlns:p14="http://schemas.microsoft.com/office/powerpoint/2010/main" val="1436923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rethinkhealth.org/Resource/to-catalyze-system-change-become-a-better-casemaker/"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opportunityhome.org/resources/unaffordable-homes-drive-poor-people-deeper-poverty/" TargetMode="External"/><Relationship Id="rId3" Type="http://schemas.openxmlformats.org/officeDocument/2006/relationships/hyperlink" Target="https://public.tableau.com/app/profile/colorado.housing.and.finance.authority/viz/TheGapMap2021/HousingContinuum" TargetMode="External"/><Relationship Id="rId7" Type="http://schemas.openxmlformats.org/officeDocument/2006/relationships/hyperlink" Target="https://www.policymap.com/" TargetMode="External"/><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hyperlink" Target="https://www.enterprisecommunity.org/opportunity360/measure" TargetMode="External"/><Relationship Id="rId5" Type="http://schemas.openxmlformats.org/officeDocument/2006/relationships/hyperlink" Target="https://drive.google.com/file/d/1eF3Tedw4Tdr7Vtrb44jxVt92qUdAUf4p/view" TargetMode="External"/><Relationship Id="rId10" Type="http://schemas.openxmlformats.org/officeDocument/2006/relationships/hyperlink" Target="https://www.shiftresearchlab.org/open-data-tools/community-facts-copy" TargetMode="External"/><Relationship Id="rId4" Type="http://schemas.openxmlformats.org/officeDocument/2006/relationships/hyperlink" Target="https://www.chfainfo.com/news/ResourceLibrary/wp/WP_HousingAffordabilityGap.pdf" TargetMode="External"/><Relationship Id="rId9" Type="http://schemas.openxmlformats.org/officeDocument/2006/relationships/hyperlink" Target="https://reports.nlihc.org/oor"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housingmatters.urban.org/articles/for-most-residential-mobility-does-not-lead-to-educational-opportunity/" TargetMode="External"/><Relationship Id="rId3" Type="http://schemas.openxmlformats.org/officeDocument/2006/relationships/hyperlink" Target="https://housingmatters.urban.org/articles/poor-kindergarten-readiness-scores-linked-substandard-housing-neighborhood-conditions/" TargetMode="External"/><Relationship Id="rId7" Type="http://schemas.openxmlformats.org/officeDocument/2006/relationships/hyperlink" Target="https://housingmatters.urban.org/articles/improvements-school-performance-increase-residential-investments-new-york-city/" TargetMode="External"/><Relationship Id="rId2" Type="http://schemas.openxmlformats.org/officeDocument/2006/relationships/hyperlink" Target="https://housingmatters.urban.org/articles/household-crowding-high-school-years-affects-later-education-life-outcomes/" TargetMode="External"/><Relationship Id="rId1" Type="http://schemas.openxmlformats.org/officeDocument/2006/relationships/slideMaster" Target="../slideMasters/slideMaster1.xml"/><Relationship Id="rId6" Type="http://schemas.openxmlformats.org/officeDocument/2006/relationships/hyperlink" Target="https://housingmatters.urban.org/articles/zoning-impacts-housing-costs-educational-opportunity/" TargetMode="External"/><Relationship Id="rId5" Type="http://schemas.openxmlformats.org/officeDocument/2006/relationships/hyperlink" Target="https://housingmatters.urban.org/articles/free-public-education-myth-housing-prices-reveal-true-story/" TargetMode="External"/><Relationship Id="rId4" Type="http://schemas.openxmlformats.org/officeDocument/2006/relationships/hyperlink" Target="https://housingmatters.urban.org/articles/educators-health-professionals-others-focused-economic-mobility-care-housing/" TargetMode="External"/><Relationship Id="rId9"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housingmatters.urban.org/articles/gentrification-mental-health-go-hand-hand/" TargetMode="External"/><Relationship Id="rId13" Type="http://schemas.openxmlformats.org/officeDocument/2006/relationships/hyperlink" Target="https://housingmatters.urban.org/articles/housing-stability-affect-family-health/" TargetMode="External"/><Relationship Id="rId3" Type="http://schemas.openxmlformats.org/officeDocument/2006/relationships/hyperlink" Target="https://housingmatters.urban.org/articles/transportation-costs-shape-household-outcomes/" TargetMode="External"/><Relationship Id="rId7" Type="http://schemas.openxmlformats.org/officeDocument/2006/relationships/hyperlink" Target="https://housingmatters.urban.org/articles/economic-recovery-can-support-inclusive-outcomes-american-cities/" TargetMode="External"/><Relationship Id="rId12" Type="http://schemas.openxmlformats.org/officeDocument/2006/relationships/hyperlink" Target="https://housingmatters.urban.org/articles/whats-relationship-housing-childhood-asthma/" TargetMode="External"/><Relationship Id="rId2" Type="http://schemas.openxmlformats.org/officeDocument/2006/relationships/hyperlink" Target="https://housingmatters.urban.org/articles/regional-economic-racial-segregation-cost-residents/" TargetMode="External"/><Relationship Id="rId1" Type="http://schemas.openxmlformats.org/officeDocument/2006/relationships/slideMaster" Target="../slideMasters/slideMaster1.xml"/><Relationship Id="rId6" Type="http://schemas.openxmlformats.org/officeDocument/2006/relationships/hyperlink" Target="https://housingmatters.urban.org/articles/access-jobs-affect-housing-location-choices-low-income-households/" TargetMode="External"/><Relationship Id="rId11" Type="http://schemas.openxmlformats.org/officeDocument/2006/relationships/hyperlink" Target="https://nlihc.org/resource/study-finds-people-mental-disabilities-experience-rental-housing-discrimination" TargetMode="External"/><Relationship Id="rId5" Type="http://schemas.openxmlformats.org/officeDocument/2006/relationships/hyperlink" Target="https://housingmatters.urban.org/articles/place-determines-opportunity/" TargetMode="External"/><Relationship Id="rId15" Type="http://schemas.openxmlformats.org/officeDocument/2006/relationships/hyperlink" Target="https://www.urban.org/policy-centers/metropolitan-housing-and-communities-policy-center/projects/denver-supportive-housing-social-impact-bond-initiative/what-we-learned-evaluation" TargetMode="External"/><Relationship Id="rId10" Type="http://schemas.openxmlformats.org/officeDocument/2006/relationships/hyperlink" Target="https://housingmatters.urban.org/articles/can-material-hardship-homeownership-explain-racial-disparities-childhood-asthma/" TargetMode="External"/><Relationship Id="rId4" Type="http://schemas.openxmlformats.org/officeDocument/2006/relationships/hyperlink" Target="https://housingmatters.urban.org/articles/grassroots-efforts-help-save-detroit-neighborhoods-foreclosure-crisis/" TargetMode="External"/><Relationship Id="rId9" Type="http://schemas.openxmlformats.org/officeDocument/2006/relationships/hyperlink" Target="https://housingmatters.urban.org/articles/late-rent-payments-can-lead-poor-health-outcomes-caregivers-children/" TargetMode="External"/><Relationship Id="rId14" Type="http://schemas.openxmlformats.org/officeDocument/2006/relationships/hyperlink" Target="https://housingmatters.urban.org/articles/housing-improves-health-outcomes-older-homeless-adults-not-geriatric-conditions/"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F1FD3103-5C10-3C4C-8DC6-B53A39D54E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734" r="14553" b="160"/>
          <a:stretch/>
        </p:blipFill>
        <p:spPr>
          <a:xfrm>
            <a:off x="457200" y="450467"/>
            <a:ext cx="5943600" cy="5674869"/>
          </a:xfrm>
          <a:prstGeom prst="rect">
            <a:avLst/>
          </a:prstGeom>
        </p:spPr>
      </p:pic>
      <p:sp>
        <p:nvSpPr>
          <p:cNvPr id="8" name="Rectangle 7">
            <a:extLst>
              <a:ext uri="{FF2B5EF4-FFF2-40B4-BE49-F238E27FC236}">
                <a16:creationId xmlns:a16="http://schemas.microsoft.com/office/drawing/2014/main" id="{8B00BF51-D68A-F847-BF0F-90FAEE1A3CFA}"/>
              </a:ext>
            </a:extLst>
          </p:cNvPr>
          <p:cNvSpPr/>
          <p:nvPr userDrawn="1"/>
        </p:nvSpPr>
        <p:spPr>
          <a:xfrm>
            <a:off x="0" y="6126880"/>
            <a:ext cx="6858000" cy="1312576"/>
          </a:xfrm>
          <a:prstGeom prst="rect">
            <a:avLst/>
          </a:prstGeom>
          <a:solidFill>
            <a:srgbClr val="007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CBE21F-FFAE-7143-AB13-32A68FA606C8}"/>
              </a:ext>
            </a:extLst>
          </p:cNvPr>
          <p:cNvSpPr txBox="1"/>
          <p:nvPr userDrawn="1"/>
        </p:nvSpPr>
        <p:spPr>
          <a:xfrm>
            <a:off x="457200" y="6289407"/>
            <a:ext cx="3952568" cy="446276"/>
          </a:xfrm>
          <a:prstGeom prst="rect">
            <a:avLst/>
          </a:prstGeom>
          <a:noFill/>
          <a:ln>
            <a:noFill/>
          </a:ln>
        </p:spPr>
        <p:txBody>
          <a:bodyPr wrap="square" rtlCol="0">
            <a:spAutoFit/>
          </a:bodyPr>
          <a:lstStyle/>
          <a:p>
            <a:r>
              <a:rPr lang="en-US" sz="2300" dirty="0">
                <a:solidFill>
                  <a:schemeClr val="bg1"/>
                </a:solidFill>
                <a:latin typeface="Calibri" panose="020F0502020204030204" pitchFamily="34" charset="0"/>
                <a:cs typeface="Calibri" panose="020F0502020204030204" pitchFamily="34" charset="0"/>
              </a:rPr>
              <a:t>let’s stand together</a:t>
            </a:r>
          </a:p>
        </p:txBody>
      </p:sp>
      <p:cxnSp>
        <p:nvCxnSpPr>
          <p:cNvPr id="10" name="Straight Connector 9">
            <a:extLst>
              <a:ext uri="{FF2B5EF4-FFF2-40B4-BE49-F238E27FC236}">
                <a16:creationId xmlns:a16="http://schemas.microsoft.com/office/drawing/2014/main" id="{7012654C-8952-4843-8376-D9272AD247EE}"/>
              </a:ext>
            </a:extLst>
          </p:cNvPr>
          <p:cNvCxnSpPr>
            <a:cxnSpLocks/>
          </p:cNvCxnSpPr>
          <p:nvPr userDrawn="1"/>
        </p:nvCxnSpPr>
        <p:spPr>
          <a:xfrm>
            <a:off x="557939" y="6819804"/>
            <a:ext cx="255722" cy="0"/>
          </a:xfrm>
          <a:prstGeom prst="line">
            <a:avLst/>
          </a:prstGeom>
          <a:ln w="19050" cap="rnd">
            <a:solidFill>
              <a:srgbClr val="4FB3C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2E0F4D-91A3-FA4E-A24B-EB08CF06433C}"/>
              </a:ext>
            </a:extLst>
          </p:cNvPr>
          <p:cNvSpPr txBox="1"/>
          <p:nvPr userDrawn="1"/>
        </p:nvSpPr>
        <p:spPr>
          <a:xfrm>
            <a:off x="457200" y="6899753"/>
            <a:ext cx="6400800" cy="384721"/>
          </a:xfrm>
          <a:prstGeom prst="rect">
            <a:avLst/>
          </a:prstGeom>
          <a:noFill/>
          <a:ln>
            <a:noFill/>
          </a:ln>
        </p:spPr>
        <p:txBody>
          <a:bodyPr wrap="square" rtlCol="0">
            <a:spAutoFit/>
          </a:bodyPr>
          <a:lstStyle/>
          <a:p>
            <a:r>
              <a:rPr lang="en-US" sz="1900" dirty="0">
                <a:solidFill>
                  <a:schemeClr val="bg1"/>
                </a:solidFill>
                <a:latin typeface="Calibri" panose="020F0502020204030204" pitchFamily="34" charset="0"/>
                <a:cs typeface="Calibri" panose="020F0502020204030204" pitchFamily="34" charset="0"/>
              </a:rPr>
              <a:t>Making the Case for Affordable Housing in Your Community</a:t>
            </a:r>
          </a:p>
        </p:txBody>
      </p:sp>
      <p:sp>
        <p:nvSpPr>
          <p:cNvPr id="12" name="TextBox 11">
            <a:extLst>
              <a:ext uri="{FF2B5EF4-FFF2-40B4-BE49-F238E27FC236}">
                <a16:creationId xmlns:a16="http://schemas.microsoft.com/office/drawing/2014/main" id="{07B6DD98-8006-F145-A39C-45B4E78600C8}"/>
              </a:ext>
            </a:extLst>
          </p:cNvPr>
          <p:cNvSpPr txBox="1"/>
          <p:nvPr userDrawn="1"/>
        </p:nvSpPr>
        <p:spPr>
          <a:xfrm>
            <a:off x="457200" y="7796830"/>
            <a:ext cx="5842861" cy="830997"/>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Before architectural renderings and aligning capital, often comes the task of making a case for an affordable housing development to gain buy-in from key stakeholders including public officials, funders, neighbors and the broader community.  This tool will help you craft a narrative and casemaking handout for your project that inspires action and support.  </a:t>
            </a:r>
          </a:p>
        </p:txBody>
      </p:sp>
      <p:sp>
        <p:nvSpPr>
          <p:cNvPr id="13" name="TextBox 12">
            <a:extLst>
              <a:ext uri="{FF2B5EF4-FFF2-40B4-BE49-F238E27FC236}">
                <a16:creationId xmlns:a16="http://schemas.microsoft.com/office/drawing/2014/main" id="{28FE09B8-D4CE-479E-AB64-D0CE8B955CC2}"/>
              </a:ext>
            </a:extLst>
          </p:cNvPr>
          <p:cNvSpPr txBox="1"/>
          <p:nvPr userDrawn="1"/>
        </p:nvSpPr>
        <p:spPr>
          <a:xfrm>
            <a:off x="457199" y="8693533"/>
            <a:ext cx="6022623" cy="430887"/>
          </a:xfrm>
          <a:prstGeom prst="rect">
            <a:avLst/>
          </a:prstGeom>
          <a:noFill/>
        </p:spPr>
        <p:txBody>
          <a:bodyPr wrap="square" rtlCol="0">
            <a:spAutoFit/>
          </a:bodyPr>
          <a:lstStyle/>
          <a:p>
            <a:r>
              <a:rPr lang="en-US" sz="1100" i="1" dirty="0">
                <a:latin typeface="Calibri" panose="020F0502020204030204" pitchFamily="34" charset="0"/>
                <a:cs typeface="Calibri" panose="020F0502020204030204" pitchFamily="34" charset="0"/>
              </a:rPr>
              <a:t>Note: This document contains links to resources that can only be opened in Reading View or Slide Show View. If you are unable to click on hyperlinks, try switching to one of these in the View menu.</a:t>
            </a:r>
          </a:p>
        </p:txBody>
      </p:sp>
    </p:spTree>
    <p:extLst>
      <p:ext uri="{BB962C8B-B14F-4D97-AF65-F5344CB8AC3E}">
        <p14:creationId xmlns:p14="http://schemas.microsoft.com/office/powerpoint/2010/main" val="259723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6C738E-6157-C844-8F19-A00EC821CE21}"/>
              </a:ext>
            </a:extLst>
          </p:cNvPr>
          <p:cNvSpPr txBox="1"/>
          <p:nvPr userDrawn="1"/>
        </p:nvSpPr>
        <p:spPr>
          <a:xfrm>
            <a:off x="237507" y="546265"/>
            <a:ext cx="4655127" cy="369332"/>
          </a:xfrm>
          <a:prstGeom prst="rect">
            <a:avLst/>
          </a:prstGeom>
          <a:noFill/>
        </p:spPr>
        <p:txBody>
          <a:bodyPr wrap="square" rtlCol="0">
            <a:spAutoFit/>
          </a:bodyPr>
          <a:lstStyle/>
          <a:p>
            <a:pPr>
              <a:lnSpc>
                <a:spcPct val="100000"/>
              </a:lnSpc>
            </a:pPr>
            <a:r>
              <a:rPr lang="en-US" spc="-90" dirty="0">
                <a:solidFill>
                  <a:srgbClr val="00728F"/>
                </a:solidFill>
                <a:latin typeface="Calibri"/>
                <a:cs typeface="Calibri"/>
              </a:rPr>
              <a:t>Communicating vs. casemaking</a:t>
            </a:r>
          </a:p>
        </p:txBody>
      </p:sp>
      <p:sp>
        <p:nvSpPr>
          <p:cNvPr id="14" name="Rectangle 13">
            <a:extLst>
              <a:ext uri="{FF2B5EF4-FFF2-40B4-BE49-F238E27FC236}">
                <a16:creationId xmlns:a16="http://schemas.microsoft.com/office/drawing/2014/main" id="{A361FD09-EEEA-7F47-9C94-7F8F6589D04D}"/>
              </a:ext>
            </a:extLst>
          </p:cNvPr>
          <p:cNvSpPr/>
          <p:nvPr userDrawn="1"/>
        </p:nvSpPr>
        <p:spPr>
          <a:xfrm>
            <a:off x="0" y="249382"/>
            <a:ext cx="6858000" cy="95002"/>
          </a:xfrm>
          <a:prstGeom prst="rect">
            <a:avLst/>
          </a:prstGeom>
          <a:solidFill>
            <a:srgbClr val="D5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4C91FB8-C573-FC44-8335-6836CAC6C69D}"/>
              </a:ext>
            </a:extLst>
          </p:cNvPr>
          <p:cNvSpPr txBox="1"/>
          <p:nvPr userDrawn="1"/>
        </p:nvSpPr>
        <p:spPr>
          <a:xfrm>
            <a:off x="237507" y="915597"/>
            <a:ext cx="6382986" cy="2400657"/>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Before architectural renderings and aligning capital, often comes the task of making a case for an affordable housing development to gain buy-in from key stakeholders including public officials, funders, neighbors and the broader community. This tool will help you craft a narrative and casemaking handout for your project that inspires action and support.</a:t>
            </a:r>
          </a:p>
          <a:p>
            <a:endParaRPr lang="en-US" sz="1000" dirty="0">
              <a:latin typeface="Calibri" panose="020F0502020204030204" pitchFamily="34" charset="0"/>
              <a:cs typeface="Calibri" panose="020F0502020204030204" pitchFamily="34" charset="0"/>
            </a:endParaRPr>
          </a:p>
          <a:p>
            <a:pPr>
              <a:lnSpc>
                <a:spcPct val="100000"/>
              </a:lnSpc>
            </a:pPr>
            <a:r>
              <a:rPr lang="en-US" sz="1000" dirty="0">
                <a:latin typeface="Calibri"/>
                <a:cs typeface="Calibri"/>
              </a:rPr>
              <a:t>According to </a:t>
            </a:r>
            <a:r>
              <a:rPr lang="en-US" sz="1000" dirty="0">
                <a:solidFill>
                  <a:srgbClr val="007FA0"/>
                </a:solidFill>
                <a:latin typeface="Calibri"/>
                <a:cs typeface="Calibri"/>
                <a:hlinkClick r:id="rId2">
                  <a:extLst>
                    <a:ext uri="{A12FA001-AC4F-418D-AE19-62706E023703}">
                      <ahyp:hlinkClr xmlns:ahyp="http://schemas.microsoft.com/office/drawing/2018/hyperlinkcolor" val="tx"/>
                    </a:ext>
                  </a:extLst>
                </a:hlinkClick>
              </a:rPr>
              <a:t>Tiffany Manuel, President &amp; CEO, The CaseMade and Bobby Milstein, Director, System Strategy</a:t>
            </a:r>
            <a:r>
              <a:rPr lang="en-US" sz="1000" dirty="0">
                <a:solidFill>
                  <a:srgbClr val="007FA0"/>
                </a:solidFill>
                <a:latin typeface="Calibri"/>
                <a:cs typeface="Calibri"/>
              </a:rPr>
              <a:t> </a:t>
            </a:r>
            <a:r>
              <a:rPr lang="en-US" sz="1000" dirty="0">
                <a:latin typeface="Calibri"/>
                <a:cs typeface="Calibri"/>
              </a:rPr>
              <a:t>the key to public will building is to focus on the pivotal difference between </a:t>
            </a:r>
            <a:r>
              <a:rPr lang="en-US" sz="1000" i="1" dirty="0">
                <a:latin typeface="Calibri"/>
                <a:cs typeface="Calibri"/>
              </a:rPr>
              <a:t>communicating </a:t>
            </a:r>
            <a:r>
              <a:rPr lang="en-US" sz="1000" dirty="0">
                <a:latin typeface="Calibri"/>
                <a:cs typeface="Calibri"/>
              </a:rPr>
              <a:t>about the need for a change versus </a:t>
            </a:r>
            <a:r>
              <a:rPr lang="en-US" sz="1000" i="1" dirty="0">
                <a:latin typeface="Calibri"/>
                <a:cs typeface="Calibri"/>
              </a:rPr>
              <a:t>making a case </a:t>
            </a:r>
            <a:r>
              <a:rPr lang="en-US" sz="1000" dirty="0">
                <a:latin typeface="Calibri"/>
                <a:cs typeface="Calibri"/>
              </a:rPr>
              <a:t>that compels people to support actions that will transform the systems that we need to reach our full potential.</a:t>
            </a:r>
          </a:p>
          <a:p>
            <a:pPr>
              <a:lnSpc>
                <a:spcPct val="100000"/>
              </a:lnSpc>
            </a:pPr>
            <a:endParaRPr lang="en-US" sz="1000" dirty="0">
              <a:latin typeface="Calibri"/>
              <a:cs typeface="Calibri"/>
            </a:endParaRPr>
          </a:p>
          <a:p>
            <a:pPr marL="171450" indent="-171450" fontAlgn="base">
              <a:buFont typeface="Arial" panose="020B0604020202020204" pitchFamily="34" charset="0"/>
              <a:buChar char="•"/>
            </a:pPr>
            <a:r>
              <a:rPr lang="en-US" sz="1000" dirty="0">
                <a:solidFill>
                  <a:srgbClr val="231F20"/>
                </a:solidFill>
                <a:latin typeface="Calibri"/>
                <a:cs typeface="Calibri"/>
              </a:rPr>
              <a:t>Communication raises awareness, conveys a perspective and tries to convince others to take-up that perspective.</a:t>
            </a:r>
          </a:p>
          <a:p>
            <a:pPr marL="171450" indent="-171450" fontAlgn="base">
              <a:lnSpc>
                <a:spcPct val="100000"/>
              </a:lnSpc>
              <a:buFont typeface="Arial" panose="020B0604020202020204" pitchFamily="34" charset="0"/>
              <a:buChar char="•"/>
            </a:pPr>
            <a:r>
              <a:rPr lang="en-US" sz="1000" dirty="0">
                <a:solidFill>
                  <a:srgbClr val="231F20"/>
                </a:solidFill>
                <a:latin typeface="Calibri"/>
                <a:cs typeface="Calibri"/>
              </a:rPr>
              <a:t>Casemaking builds political and public will around specific solutions by strategically addressing the issues that are impediments to </a:t>
            </a:r>
            <a:r>
              <a:rPr lang="en-US" sz="1000" dirty="0">
                <a:solidFill>
                  <a:srgbClr val="231F20"/>
                </a:solidFill>
                <a:latin typeface="Calibri" panose="020F0502020204030204" pitchFamily="34" charset="0"/>
                <a:cs typeface="Calibri" panose="020F0502020204030204" pitchFamily="34" charset="0"/>
              </a:rPr>
              <a:t>action.</a:t>
            </a:r>
            <a:r>
              <a:rPr lang="en-US" sz="1000" dirty="0">
                <a:latin typeface="Calibri" panose="020F0502020204030204" pitchFamily="34" charset="0"/>
                <a:cs typeface="Calibri" panose="020F0502020204030204" pitchFamily="34" charset="0"/>
              </a:rPr>
              <a:t> </a:t>
            </a:r>
            <a:r>
              <a:rPr lang="en-US" sz="1000" dirty="0">
                <a:solidFill>
                  <a:srgbClr val="231F20"/>
                </a:solidFill>
                <a:latin typeface="Calibri" panose="020F0502020204030204" pitchFamily="34" charset="0"/>
                <a:cs typeface="Calibri" panose="020F0502020204030204" pitchFamily="34" charset="0"/>
              </a:rPr>
              <a:t>This includes speaking to the beliefs and fears of the people you need on your side. Casemaking ultimately seeks to bring more champions to the cause.</a:t>
            </a:r>
          </a:p>
          <a:p>
            <a:endParaRPr lang="en-US" sz="10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1FE68FC-8886-E040-82E9-07285188D659}"/>
              </a:ext>
            </a:extLst>
          </p:cNvPr>
          <p:cNvSpPr txBox="1"/>
          <p:nvPr userDrawn="1"/>
        </p:nvSpPr>
        <p:spPr>
          <a:xfrm>
            <a:off x="237507" y="6318217"/>
            <a:ext cx="3871355"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Using cross-sector impacts to amplify your case</a:t>
            </a:r>
          </a:p>
        </p:txBody>
      </p:sp>
      <p:sp>
        <p:nvSpPr>
          <p:cNvPr id="17" name="TextBox 16">
            <a:extLst>
              <a:ext uri="{FF2B5EF4-FFF2-40B4-BE49-F238E27FC236}">
                <a16:creationId xmlns:a16="http://schemas.microsoft.com/office/drawing/2014/main" id="{1801B2AC-3025-8840-BD6F-774882499E53}"/>
              </a:ext>
            </a:extLst>
          </p:cNvPr>
          <p:cNvSpPr txBox="1"/>
          <p:nvPr userDrawn="1"/>
        </p:nvSpPr>
        <p:spPr>
          <a:xfrm>
            <a:off x="237507" y="6610605"/>
            <a:ext cx="6382986" cy="2400657"/>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Our communities need decent, quality homes available to the people who live, work and play there. Housing and its link to broader social health, wellbeing and economic prosperity have become more apparent than ever.  The benefits of a healthy housing system, and the pain when it is absent ripple through many sectors including health, education, tourism and industry. </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Policymakers and people in our communities are struggling to address a series of looming challenges – housing is only one and not always at the top. Too many of us who are involved in housing, community planning, development, and real estate markets assume that ordinary people and policymakers clearly understand what we do and why it matters. </a:t>
            </a:r>
          </a:p>
          <a:p>
            <a:endParaRPr lang="en-US" sz="1000"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But that’s not always the case. In fact, because housing development sounds “technical” to most people, they don’t prioritize it as an issue that needs or requires their acknowledgement, input and support. The opportunity here in this moment, is to make the strongest possible case we can about why housing matters, why it requires all of us to lean forward and how it benefits all of us when we work together. You must help them understand how your development can be part of the solution.</a:t>
            </a:r>
          </a:p>
          <a:p>
            <a:endParaRPr lang="en-US" sz="1000" dirty="0">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90B83912-8BF6-E048-BBE1-F2D702E88D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718" b="8380"/>
          <a:stretch/>
        </p:blipFill>
        <p:spPr>
          <a:xfrm>
            <a:off x="0" y="3478887"/>
            <a:ext cx="6858000" cy="2593567"/>
          </a:xfrm>
          <a:prstGeom prst="rect">
            <a:avLst/>
          </a:prstGeom>
        </p:spPr>
      </p:pic>
    </p:spTree>
    <p:extLst>
      <p:ext uri="{BB962C8B-B14F-4D97-AF65-F5344CB8AC3E}">
        <p14:creationId xmlns:p14="http://schemas.microsoft.com/office/powerpoint/2010/main" val="1424295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BC30A2-5C31-AD43-BCF9-A949DF5192BC}"/>
              </a:ext>
            </a:extLst>
          </p:cNvPr>
          <p:cNvSpPr/>
          <p:nvPr userDrawn="1"/>
        </p:nvSpPr>
        <p:spPr>
          <a:xfrm>
            <a:off x="0" y="249382"/>
            <a:ext cx="6858000" cy="95002"/>
          </a:xfrm>
          <a:prstGeom prst="rect">
            <a:avLst/>
          </a:prstGeom>
          <a:solidFill>
            <a:srgbClr val="D5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5D91A47-F320-BC46-B8EA-DF4E6B49CAC8}"/>
              </a:ext>
            </a:extLst>
          </p:cNvPr>
          <p:cNvCxnSpPr>
            <a:cxnSpLocks/>
          </p:cNvCxnSpPr>
          <p:nvPr userDrawn="1"/>
        </p:nvCxnSpPr>
        <p:spPr>
          <a:xfrm>
            <a:off x="237507" y="7010284"/>
            <a:ext cx="6112824" cy="0"/>
          </a:xfrm>
          <a:prstGeom prst="line">
            <a:avLst/>
          </a:prstGeom>
          <a:ln w="6350">
            <a:solidFill>
              <a:srgbClr val="00728F"/>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D0EF822-4FA9-AF46-949F-CE41EA43E025}"/>
              </a:ext>
            </a:extLst>
          </p:cNvPr>
          <p:cNvSpPr txBox="1"/>
          <p:nvPr userDrawn="1"/>
        </p:nvSpPr>
        <p:spPr>
          <a:xfrm>
            <a:off x="237507" y="623209"/>
            <a:ext cx="3871355"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Create a handout to support your case</a:t>
            </a:r>
          </a:p>
        </p:txBody>
      </p:sp>
      <p:sp>
        <p:nvSpPr>
          <p:cNvPr id="20" name="TextBox 19">
            <a:extLst>
              <a:ext uri="{FF2B5EF4-FFF2-40B4-BE49-F238E27FC236}">
                <a16:creationId xmlns:a16="http://schemas.microsoft.com/office/drawing/2014/main" id="{3703FB49-E325-264A-B161-9E13544D5946}"/>
              </a:ext>
            </a:extLst>
          </p:cNvPr>
          <p:cNvSpPr txBox="1"/>
          <p:nvPr userDrawn="1"/>
        </p:nvSpPr>
        <p:spPr>
          <a:xfrm>
            <a:off x="237507" y="915597"/>
            <a:ext cx="6382986" cy="1477328"/>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Handouts can be a helpful tool for casemaking. They are portable, can highlight key information that is relevant to a given stakeholder and will be a reminder to that person of the points covered long after you’ve left the room. The mental image of key chart or data point may resonate with them to remind them of key points in your case.</a:t>
            </a:r>
          </a:p>
          <a:p>
            <a:endParaRPr lang="en-US" sz="1000" dirty="0">
              <a:solidFill>
                <a:srgbClr val="000000"/>
              </a:solidFill>
              <a:latin typeface="Calibri" panose="020F0502020204030204" pitchFamily="34" charset="0"/>
              <a:cs typeface="Calibri" panose="020F0502020204030204" pitchFamily="34" charset="0"/>
            </a:endParaRPr>
          </a:p>
          <a:p>
            <a:r>
              <a:rPr lang="en-US" sz="1000" dirty="0">
                <a:solidFill>
                  <a:srgbClr val="000000"/>
                </a:solidFill>
                <a:latin typeface="Calibri" panose="020F0502020204030204" pitchFamily="34" charset="0"/>
                <a:cs typeface="Calibri" panose="020F0502020204030204" pitchFamily="34" charset="0"/>
              </a:rPr>
              <a:t>The next page (slide 4) contains a sample template that you can use to help you make your own handout using data you think will be relevant for stakeholders you need to convince of the need for more affordable housing. Slide 5 shows an example of what one might look like for demonstrating housing need in Gunnison, CO, including some information that might be relevant for stakeholders concerned about the economic impacts of the COVID-19 pandemic.</a:t>
            </a:r>
          </a:p>
          <a:p>
            <a:endParaRPr lang="en-US" sz="1000" b="1" u="sng" spc="-90" dirty="0">
              <a:solidFill>
                <a:schemeClr val="accent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2EF3EAC4-8CF5-41A3-9B69-8DA2A6D33112}"/>
              </a:ext>
            </a:extLst>
          </p:cNvPr>
          <p:cNvSpPr txBox="1"/>
          <p:nvPr userDrawn="1"/>
        </p:nvSpPr>
        <p:spPr>
          <a:xfrm>
            <a:off x="237596" y="3848768"/>
            <a:ext cx="6412830" cy="30623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i="0" strike="noStrike" kern="1200" cap="none" normalizeH="0" baseline="0" noProof="0" dirty="0">
                <a:ln>
                  <a:noFill/>
                </a:ln>
                <a:solidFill>
                  <a:srgbClr val="6DB1C6"/>
                </a:solidFill>
                <a:effectLst/>
                <a:uLnTx/>
                <a:uFillTx/>
                <a:latin typeface="Calibri" panose="020F0502020204030204" pitchFamily="34" charset="0"/>
                <a:ea typeface="+mn-ea"/>
                <a:cs typeface="Calibri" panose="020F0502020204030204" pitchFamily="34" charset="0"/>
              </a:rPr>
              <a:t>Ready to Get Started?</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000" dirty="0">
                <a:solidFill>
                  <a:schemeClr val="tx1"/>
                </a:solidFill>
                <a:latin typeface="Calibri" panose="020F0502020204030204" pitchFamily="34" charset="0"/>
                <a:cs typeface="Calibri" panose="020F0502020204030204" pitchFamily="34" charset="0"/>
              </a:rPr>
              <a:t>Follow these steps to create your own handout.</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latin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000" dirty="0">
                <a:solidFill>
                  <a:schemeClr val="tx1"/>
                </a:solidFill>
                <a:latin typeface="Calibri" panose="020F0502020204030204" pitchFamily="34" charset="0"/>
                <a:cs typeface="Calibri" panose="020F0502020204030204" pitchFamily="34" charset="0"/>
              </a:rPr>
              <a:t>Think about the stakeholders you intend to make a case to and what evidence will be compelling to them.</a:t>
            </a:r>
            <a:r>
              <a:rPr lang="en-US" sz="1000" dirty="0">
                <a:solidFill>
                  <a:srgbClr val="000000"/>
                </a:solidFill>
                <a:latin typeface="Calibri" panose="020F0502020204030204" pitchFamily="34" charset="0"/>
                <a:cs typeface="Calibri" panose="020F0502020204030204" pitchFamily="34" charset="0"/>
              </a:rPr>
              <a:t> </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solidFill>
                <a:srgbClr val="000000"/>
              </a:solidFill>
              <a:latin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en-US" sz="1000" dirty="0">
                <a:solidFill>
                  <a:srgbClr val="000000"/>
                </a:solidFill>
                <a:latin typeface="Calibri" panose="020F0502020204030204" pitchFamily="34" charset="0"/>
                <a:cs typeface="Calibri" panose="020F0502020204030204" pitchFamily="34" charset="0"/>
              </a:rPr>
              <a:t>Consider the relationships between housing issues and the issues these stakeholders care about. The research findings on slides 6 and 7 below provide evidence to link housing and issues in other key sectors. These can serve as a starting point for you.</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solidFill>
                <a:srgbClr val="000000"/>
              </a:solidFill>
              <a:latin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3"/>
              <a:tabLst/>
              <a:defRPr/>
            </a:pPr>
            <a:r>
              <a:rPr lang="en-US" sz="1000" dirty="0">
                <a:solidFill>
                  <a:srgbClr val="000000"/>
                </a:solidFill>
                <a:latin typeface="Calibri" panose="020F0502020204030204" pitchFamily="34" charset="0"/>
                <a:cs typeface="Calibri" panose="020F0502020204030204" pitchFamily="34" charset="0"/>
              </a:rPr>
              <a:t>Find local data relevant to your case to use in your template. The sources below are good starting points, but you can find data in many different places. Whatever sources you choose, make sure they will be perceived as credible by your audience.</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latin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4"/>
              <a:tabLst/>
              <a:defRPr/>
            </a:pPr>
            <a:r>
              <a:rPr lang="en-US" sz="1000" dirty="0">
                <a:solidFill>
                  <a:schemeClr val="tx1"/>
                </a:solidFill>
                <a:latin typeface="Calibri" panose="020F0502020204030204" pitchFamily="34" charset="0"/>
                <a:cs typeface="Calibri" panose="020F0502020204030204" pitchFamily="34" charset="0"/>
              </a:rPr>
              <a:t>Adjust the template any way you’d like. You can add different data points, write narratives to link housing and other issues, add your own images, or include quotes from community members. The icons provided in the template can be moved around to make a visual connection with the relevant sector or issue area.</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000" dirty="0">
              <a:solidFill>
                <a:schemeClr val="tx1"/>
              </a:solidFill>
              <a:latin typeface="Calibri" panose="020F0502020204030204" pitchFamily="34" charset="0"/>
              <a:cs typeface="Calibri" panose="020F050202020403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5"/>
              <a:tabLst/>
              <a:defRPr/>
            </a:pPr>
            <a:r>
              <a:rPr lang="en-US" sz="1000" dirty="0">
                <a:solidFill>
                  <a:schemeClr val="tx1"/>
                </a:solidFill>
                <a:latin typeface="Calibri" panose="020F0502020204030204" pitchFamily="34" charset="0"/>
                <a:cs typeface="Calibri" panose="020F0502020204030204" pitchFamily="34" charset="0"/>
              </a:rPr>
              <a:t>Export or print your template and share with elected officials, municipal partners and others to help make the case for your affordable housing development.</a:t>
            </a:r>
          </a:p>
        </p:txBody>
      </p:sp>
      <p:pic>
        <p:nvPicPr>
          <p:cNvPr id="4" name="Picture 3">
            <a:extLst>
              <a:ext uri="{FF2B5EF4-FFF2-40B4-BE49-F238E27FC236}">
                <a16:creationId xmlns:a16="http://schemas.microsoft.com/office/drawing/2014/main" id="{FA7FE4C8-C8A4-4387-93E9-1F867ADF77DF}"/>
              </a:ext>
            </a:extLst>
          </p:cNvPr>
          <p:cNvPicPr>
            <a:picLocks noChangeAspect="1"/>
          </p:cNvPicPr>
          <p:nvPr userDrawn="1"/>
        </p:nvPicPr>
        <p:blipFill>
          <a:blip r:embed="rId2"/>
          <a:stretch>
            <a:fillRect/>
          </a:stretch>
        </p:blipFill>
        <p:spPr>
          <a:xfrm>
            <a:off x="-9981" y="2280959"/>
            <a:ext cx="6867981" cy="1468671"/>
          </a:xfrm>
          <a:prstGeom prst="rect">
            <a:avLst/>
          </a:prstGeom>
        </p:spPr>
      </p:pic>
      <p:sp>
        <p:nvSpPr>
          <p:cNvPr id="27" name="TextBox 26">
            <a:extLst>
              <a:ext uri="{FF2B5EF4-FFF2-40B4-BE49-F238E27FC236}">
                <a16:creationId xmlns:a16="http://schemas.microsoft.com/office/drawing/2014/main" id="{5AB527CB-483C-4DBE-99FA-110AF23DC76C}"/>
              </a:ext>
            </a:extLst>
          </p:cNvPr>
          <p:cNvSpPr txBox="1"/>
          <p:nvPr userDrawn="1"/>
        </p:nvSpPr>
        <p:spPr>
          <a:xfrm>
            <a:off x="236856" y="7118096"/>
            <a:ext cx="6412830" cy="77713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i="0" strike="noStrike" kern="1200" cap="none" normalizeH="0" baseline="0" noProof="0" dirty="0">
                <a:ln>
                  <a:noFill/>
                </a:ln>
                <a:solidFill>
                  <a:srgbClr val="6DB1C6"/>
                </a:solidFill>
                <a:effectLst/>
                <a:uLnTx/>
                <a:uFillTx/>
                <a:latin typeface="Calibri" panose="020F0502020204030204" pitchFamily="34" charset="0"/>
                <a:ea typeface="+mn-ea"/>
                <a:cs typeface="Calibri" panose="020F0502020204030204" pitchFamily="34" charset="0"/>
              </a:rPr>
              <a:t>Finding Community-Specific </a:t>
            </a:r>
            <a:r>
              <a:rPr lang="en-US" sz="1300" dirty="0">
                <a:solidFill>
                  <a:srgbClr val="6DB1C6"/>
                </a:solidFill>
                <a:latin typeface="Calibri" panose="020F0502020204030204" pitchFamily="34" charset="0"/>
                <a:cs typeface="Calibri" panose="020F0502020204030204" pitchFamily="34" charset="0"/>
              </a:rPr>
              <a:t>Information </a:t>
            </a:r>
            <a:r>
              <a:rPr kumimoji="0" lang="en-US" sz="1300" i="0" strike="noStrike" kern="1200" cap="none" normalizeH="0" baseline="0" noProof="0" dirty="0">
                <a:ln>
                  <a:noFill/>
                </a:ln>
                <a:solidFill>
                  <a:srgbClr val="6DB1C6"/>
                </a:solidFill>
                <a:effectLst/>
                <a:uLnTx/>
                <a:uFillTx/>
                <a:latin typeface="Calibri" panose="020F0502020204030204" pitchFamily="34" charset="0"/>
                <a:ea typeface="+mn-ea"/>
                <a:cs typeface="Calibri" panose="020F0502020204030204" pitchFamily="34" charset="0"/>
              </a:rPr>
              <a:t>to Support your Case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noProof="0" dirty="0">
                <a:solidFill>
                  <a:schemeClr val="tx1"/>
                </a:solidFill>
                <a:latin typeface="Calibri" panose="020F0502020204030204" pitchFamily="34" charset="0"/>
                <a:ea typeface="+mn-ea"/>
                <a:cs typeface="Calibri" panose="020F0502020204030204" pitchFamily="34" charset="0"/>
              </a:rPr>
              <a:t>There are many sources of information you can use to support your case. These sources can help you demonstrate the scale, locations and types of housing needs in your community. They can also help you connect housing needs back to needs recognized by other sectors as well using relationships such as those described in Slides 6 and 7.</a:t>
            </a:r>
          </a:p>
        </p:txBody>
      </p:sp>
      <p:sp>
        <p:nvSpPr>
          <p:cNvPr id="28" name="TextBox 27">
            <a:extLst>
              <a:ext uri="{FF2B5EF4-FFF2-40B4-BE49-F238E27FC236}">
                <a16:creationId xmlns:a16="http://schemas.microsoft.com/office/drawing/2014/main" id="{16F354F4-6216-4D68-AE30-80BD13116B6B}"/>
              </a:ext>
            </a:extLst>
          </p:cNvPr>
          <p:cNvSpPr txBox="1"/>
          <p:nvPr userDrawn="1"/>
        </p:nvSpPr>
        <p:spPr>
          <a:xfrm>
            <a:off x="236856" y="7994372"/>
            <a:ext cx="6331517" cy="900246"/>
          </a:xfrm>
          <a:prstGeom prst="rect">
            <a:avLst/>
          </a:prstGeom>
          <a:noFill/>
        </p:spPr>
        <p:txBody>
          <a:bodyPr wrap="square" numCol="2" spcCol="18288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C5859"/>
                </a:solidFill>
                <a:effectLst/>
                <a:uLnTx/>
                <a:uFillTx/>
                <a:latin typeface="Calibri" panose="020F0502020204030204" pitchFamily="34" charset="0"/>
                <a:ea typeface="+mn-ea"/>
                <a:cs typeface="Calibri" panose="020F0502020204030204" pitchFamily="34" charset="0"/>
              </a:rPr>
              <a:t>A local housing needs assessment</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srgbClr val="007FA0"/>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CHFA’s The Gap Map</a:t>
            </a:r>
            <a:r>
              <a:rPr kumimoji="0" lang="en-US" sz="1050" b="0" i="0" u="none" strike="noStrike" kern="1200" cap="none" spc="0" normalizeH="0" baseline="0" noProof="0" dirty="0">
                <a:ln>
                  <a:noFill/>
                </a:ln>
                <a:solidFill>
                  <a:srgbClr val="007FA0"/>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srgbClr val="007FA0"/>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CHFA’s housing affordability gap</a:t>
            </a:r>
            <a:endParaRPr kumimoji="0" lang="en-US" sz="1050" b="0" i="0" u="sng" strike="noStrike" kern="1200" cap="none" spc="0" normalizeH="0" baseline="0" noProof="0" dirty="0">
              <a:ln>
                <a:noFill/>
              </a:ln>
              <a:solidFill>
                <a:srgbClr val="007FA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sng" strike="noStrike" kern="1200" cap="none" spc="0" normalizeH="0" baseline="0" noProof="0" dirty="0">
                <a:ln>
                  <a:noFill/>
                </a:ln>
                <a:solidFill>
                  <a:srgbClr val="007FA0"/>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DOH’s Stakeholder engagement report</a:t>
            </a:r>
            <a:endParaRPr kumimoji="0" lang="en-US" sz="1050" b="0" i="0" u="sng" strike="noStrike" kern="1200" cap="none" spc="0" normalizeH="0" baseline="0" noProof="0" dirty="0">
              <a:ln>
                <a:noFill/>
              </a:ln>
              <a:solidFill>
                <a:srgbClr val="007FA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lvl="0" indent="-171450">
              <a:buFont typeface="Arial" panose="020B0604020202020204" pitchFamily="34" charset="0"/>
              <a:buChar char="•"/>
              <a:defRPr/>
            </a:pPr>
            <a:endParaRPr lang="en-US" sz="1050" u="sng" spc="-90" dirty="0">
              <a:solidFill>
                <a:srgbClr val="007FA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endParaRPr>
          </a:p>
          <a:p>
            <a:pPr marL="171450" lvl="0" indent="-171450">
              <a:buFont typeface="Arial" panose="020B0604020202020204" pitchFamily="34" charset="0"/>
              <a:buChar char="•"/>
              <a:defRPr/>
            </a:pPr>
            <a:r>
              <a:rPr lang="en-US" sz="1050" kern="1200" dirty="0">
                <a:solidFill>
                  <a:srgbClr val="007FA0"/>
                </a:solidFill>
                <a:latin typeface="Calibri" panose="020F0502020204030204" pitchFamily="34" charset="0"/>
                <a:ea typeface="+mn-ea"/>
                <a:cs typeface="Calibri" panose="020F0502020204030204" pitchFamily="34" charset="0"/>
                <a:hlinkClick r:id="rId7">
                  <a:extLst>
                    <a:ext uri="{A12FA001-AC4F-418D-AE19-62706E023703}">
                      <ahyp:hlinkClr xmlns:ahyp="http://schemas.microsoft.com/office/drawing/2018/hyperlinkcolor" val="tx"/>
                    </a:ext>
                  </a:extLst>
                </a:hlinkClick>
              </a:rPr>
              <a:t>PolicyMap</a:t>
            </a:r>
            <a:endParaRPr lang="en-US" sz="1050" kern="1200" dirty="0">
              <a:solidFill>
                <a:srgbClr val="007FA0"/>
              </a:solidFill>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defRPr/>
            </a:pPr>
            <a:r>
              <a:rPr lang="en-US" sz="1050" dirty="0">
                <a:solidFill>
                  <a:srgbClr val="007F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Opportunity Starts at Home </a:t>
            </a:r>
            <a:endParaRPr lang="en-US" sz="1050" dirty="0">
              <a:solidFill>
                <a:srgbClr val="007FA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defRPr/>
            </a:pPr>
            <a:r>
              <a:rPr lang="en-US" sz="1050" dirty="0">
                <a:solidFill>
                  <a:srgbClr val="007FA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Out of Reach</a:t>
            </a:r>
            <a:endParaRPr lang="en-US" sz="1050" dirty="0">
              <a:solidFill>
                <a:srgbClr val="007FA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defRPr/>
            </a:pPr>
            <a:r>
              <a:rPr lang="en-US" sz="1050" dirty="0">
                <a:solidFill>
                  <a:srgbClr val="007FA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Community Facts</a:t>
            </a:r>
            <a:endParaRPr lang="en-US" sz="1050" dirty="0">
              <a:solidFill>
                <a:srgbClr val="007FA0"/>
              </a:solidFill>
              <a:latin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sng" strike="noStrike" kern="1200" cap="none" spc="0" normalizeH="0" baseline="0" noProof="0" dirty="0">
              <a:ln>
                <a:noFill/>
              </a:ln>
              <a:solidFill>
                <a:srgbClr val="007FA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0141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CA8E2B-FB7F-9D42-AABD-B6503B4551D6}"/>
              </a:ext>
            </a:extLst>
          </p:cNvPr>
          <p:cNvSpPr/>
          <p:nvPr userDrawn="1"/>
        </p:nvSpPr>
        <p:spPr>
          <a:xfrm>
            <a:off x="0" y="249382"/>
            <a:ext cx="6858000" cy="95002"/>
          </a:xfrm>
          <a:prstGeom prst="rect">
            <a:avLst/>
          </a:prstGeom>
          <a:solidFill>
            <a:srgbClr val="D5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713D05D-5B27-C94D-90C6-394641A7280B}"/>
              </a:ext>
            </a:extLst>
          </p:cNvPr>
          <p:cNvCxnSpPr>
            <a:cxnSpLocks/>
          </p:cNvCxnSpPr>
          <p:nvPr userDrawn="1"/>
        </p:nvCxnSpPr>
        <p:spPr>
          <a:xfrm>
            <a:off x="288976" y="5580377"/>
            <a:ext cx="6112824" cy="0"/>
          </a:xfrm>
          <a:prstGeom prst="line">
            <a:avLst/>
          </a:prstGeom>
          <a:ln w="6350">
            <a:solidFill>
              <a:srgbClr val="00728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F4C7043-CA75-994B-B7F7-E289CB3DC0EE}"/>
              </a:ext>
            </a:extLst>
          </p:cNvPr>
          <p:cNvSpPr txBox="1"/>
          <p:nvPr userDrawn="1"/>
        </p:nvSpPr>
        <p:spPr>
          <a:xfrm>
            <a:off x="237507" y="3756151"/>
            <a:ext cx="3871355"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Evidence to support cross-sector casemaking</a:t>
            </a:r>
          </a:p>
        </p:txBody>
      </p:sp>
      <p:sp>
        <p:nvSpPr>
          <p:cNvPr id="18" name="TextBox 17">
            <a:extLst>
              <a:ext uri="{FF2B5EF4-FFF2-40B4-BE49-F238E27FC236}">
                <a16:creationId xmlns:a16="http://schemas.microsoft.com/office/drawing/2014/main" id="{E2569080-022A-D845-96DD-89831FFFB861}"/>
              </a:ext>
            </a:extLst>
          </p:cNvPr>
          <p:cNvSpPr txBox="1"/>
          <p:nvPr userDrawn="1"/>
        </p:nvSpPr>
        <p:spPr>
          <a:xfrm>
            <a:off x="237507" y="4048539"/>
            <a:ext cx="6382986" cy="1323439"/>
          </a:xfrm>
          <a:prstGeom prst="rect">
            <a:avLst/>
          </a:prstGeom>
          <a:noFill/>
        </p:spPr>
        <p:txBody>
          <a:bodyPr wrap="square" rtlCol="0">
            <a:spAutoFit/>
          </a:bodyPr>
          <a:lstStyle/>
          <a:p>
            <a:r>
              <a:rPr lang="en-US" sz="1000" dirty="0">
                <a:solidFill>
                  <a:srgbClr val="000000"/>
                </a:solidFill>
                <a:latin typeface="Calibri" panose="020F0502020204030204" pitchFamily="34" charset="0"/>
                <a:cs typeface="Calibri" panose="020F0502020204030204" pitchFamily="34" charset="0"/>
              </a:rPr>
              <a:t>In order to make your case to a diverse group of stakeholders, you will need to convince these stakeholders in your community that housing matters and that your development is aligned with their goals. The talking points below highlight research findings that demonstrate the important connections between housing outcomes and outcomes in other sectors. Which factors are relevant to include in your case will depend on who you are talking to and the local conditions your development responds to. But whether you’re talking to an employer who is concerned about the ability to attract and retain their employees, or an education-focused organization concerned about student outcomes, pointing to connections such as the ones below can help you establish housing and your development as a solution that serves multiple community needs and advances joint priorities.</a:t>
            </a:r>
          </a:p>
        </p:txBody>
      </p:sp>
      <p:sp>
        <p:nvSpPr>
          <p:cNvPr id="27" name="TextBox 26">
            <a:extLst>
              <a:ext uri="{FF2B5EF4-FFF2-40B4-BE49-F238E27FC236}">
                <a16:creationId xmlns:a16="http://schemas.microsoft.com/office/drawing/2014/main" id="{E88574AB-8741-B24B-8383-4AA33C150B8B}"/>
              </a:ext>
            </a:extLst>
          </p:cNvPr>
          <p:cNvSpPr txBox="1"/>
          <p:nvPr userDrawn="1"/>
        </p:nvSpPr>
        <p:spPr>
          <a:xfrm>
            <a:off x="235032" y="5754847"/>
            <a:ext cx="6385461" cy="2754600"/>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Housing supports positive education outcomes</a:t>
            </a:r>
          </a:p>
          <a:p>
            <a:endParaRPr lang="en-US" sz="1000" b="1" dirty="0">
              <a:solidFill>
                <a:srgbClr val="00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Children who live in a crowded household at any time before age 19 are </a:t>
            </a:r>
            <a:r>
              <a:rPr lang="en-US" sz="1000" dirty="0">
                <a:solidFill>
                  <a:srgbClr val="007FA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less likely</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to graduate from high school and tend to have lower educational attainment at age 25.</a:t>
            </a:r>
          </a:p>
          <a:p>
            <a:pPr marL="171450" indent="-171450">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Living in poor-quality housing and disadvantaged neighborhoods </a:t>
            </a:r>
            <a:r>
              <a:rPr lang="en-US" sz="1000" dirty="0">
                <a:solidFill>
                  <a:srgbClr val="007FA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is associated</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with lower kindergarten readiness scores.</a:t>
            </a:r>
          </a:p>
          <a:p>
            <a:pPr marL="171450" indent="-171450">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Homeless students are </a:t>
            </a:r>
            <a:r>
              <a:rPr lang="en-US" sz="1000" dirty="0">
                <a:solidFill>
                  <a:srgbClr val="007FA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less likely</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to demonstrate proficiency across academic subjects. Passing rates for English language arts, math, and science exams are lower among homeless students than among their housed counterparts.</a:t>
            </a:r>
          </a:p>
          <a:p>
            <a:pPr marL="171450" indent="-171450">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For typical households in California’s Fremont Unified School District, the impact of school quality on housing prices is </a:t>
            </a:r>
            <a:r>
              <a:rPr lang="en-US" sz="1000" dirty="0">
                <a:solidFill>
                  <a:srgbClr val="007FA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more than three times greater</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than the impact found in studies in other regions. This impact matches the cost of private education for a child, suggesting that home prices effectively act as tuition for in-demand public schools.</a:t>
            </a:r>
          </a:p>
          <a:p>
            <a:pPr marL="171450" indent="-171450">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Near a high-scoring public school, </a:t>
            </a:r>
            <a:r>
              <a:rPr lang="en-US" sz="1000" dirty="0">
                <a:solidFill>
                  <a:srgbClr val="007FA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housing costs 2.4 times as much</a:t>
            </a:r>
            <a:r>
              <a:rPr lang="en-US" sz="1000" dirty="0">
                <a:solidFill>
                  <a:srgbClr val="5C5859"/>
                </a:solidFill>
                <a:latin typeface="Calibri" panose="020F0502020204030204" pitchFamily="34" charset="0"/>
                <a:cs typeface="Calibri" panose="020F0502020204030204" pitchFamily="34" charset="0"/>
              </a:rPr>
              <a:t>, or roughly $11,000 more a year, as housing near a low-scoring public school.</a:t>
            </a:r>
          </a:p>
          <a:p>
            <a:pPr marL="171450" indent="-171450">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In one </a:t>
            </a:r>
            <a:r>
              <a:rPr lang="en-US" sz="1000" dirty="0">
                <a:solidFill>
                  <a:srgbClr val="007FA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study in New York City</a:t>
            </a:r>
            <a:r>
              <a:rPr lang="en-US" sz="1000" dirty="0">
                <a:solidFill>
                  <a:srgbClr val="5C5859"/>
                </a:solidFill>
                <a:latin typeface="Calibri" panose="020F0502020204030204" pitchFamily="34" charset="0"/>
                <a:cs typeface="Calibri" panose="020F0502020204030204" pitchFamily="34" charset="0"/>
              </a:rPr>
              <a:t>, improvements in a school’s test scores were associated with higher home values and increased spending on residential investments (whether by owners or developers). Improving a school’s scores by one standard deviation was correlated with a 1.8 percent increase in housing values.</a:t>
            </a:r>
          </a:p>
          <a:p>
            <a:pPr marL="171450" indent="-171450">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Housing and financial instability </a:t>
            </a:r>
            <a:r>
              <a:rPr lang="en-US" sz="1000" dirty="0">
                <a:solidFill>
                  <a:srgbClr val="007F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often lead to</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children moving to poorer schools.</a:t>
            </a:r>
          </a:p>
        </p:txBody>
      </p:sp>
      <p:pic>
        <p:nvPicPr>
          <p:cNvPr id="28" name="Picture 27" descr="A group of buildings in a field&#10;&#10;Description automatically generated with low confidence">
            <a:extLst>
              <a:ext uri="{FF2B5EF4-FFF2-40B4-BE49-F238E27FC236}">
                <a16:creationId xmlns:a16="http://schemas.microsoft.com/office/drawing/2014/main" id="{C91A426E-789D-4540-916F-7D07CE3B45C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11776" b="27927"/>
          <a:stretch/>
        </p:blipFill>
        <p:spPr>
          <a:xfrm>
            <a:off x="-1238" y="707198"/>
            <a:ext cx="6858000" cy="2754600"/>
          </a:xfrm>
          <a:prstGeom prst="rect">
            <a:avLst/>
          </a:prstGeom>
        </p:spPr>
      </p:pic>
    </p:spTree>
    <p:extLst>
      <p:ext uri="{BB962C8B-B14F-4D97-AF65-F5344CB8AC3E}">
        <p14:creationId xmlns:p14="http://schemas.microsoft.com/office/powerpoint/2010/main" val="312076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91B169-48D4-954E-B98F-6EC5408A8A7E}"/>
              </a:ext>
            </a:extLst>
          </p:cNvPr>
          <p:cNvSpPr/>
          <p:nvPr userDrawn="1"/>
        </p:nvSpPr>
        <p:spPr>
          <a:xfrm>
            <a:off x="0" y="249382"/>
            <a:ext cx="6858000" cy="95002"/>
          </a:xfrm>
          <a:prstGeom prst="rect">
            <a:avLst/>
          </a:prstGeom>
          <a:solidFill>
            <a:srgbClr val="D5D7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6863A03-FD51-DE42-905C-3215ABCCBA0B}"/>
              </a:ext>
            </a:extLst>
          </p:cNvPr>
          <p:cNvCxnSpPr>
            <a:cxnSpLocks/>
          </p:cNvCxnSpPr>
          <p:nvPr userDrawn="1"/>
        </p:nvCxnSpPr>
        <p:spPr>
          <a:xfrm>
            <a:off x="288976" y="4920819"/>
            <a:ext cx="6112824" cy="0"/>
          </a:xfrm>
          <a:prstGeom prst="line">
            <a:avLst/>
          </a:prstGeom>
          <a:ln w="6350">
            <a:solidFill>
              <a:srgbClr val="00728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6329ED4-EF88-AE42-AAC4-505558A8E30D}"/>
              </a:ext>
            </a:extLst>
          </p:cNvPr>
          <p:cNvSpPr txBox="1"/>
          <p:nvPr userDrawn="1"/>
        </p:nvSpPr>
        <p:spPr>
          <a:xfrm>
            <a:off x="235032" y="5095289"/>
            <a:ext cx="6385461" cy="3139321"/>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Housing supports positive economic outcomes</a:t>
            </a:r>
          </a:p>
          <a:p>
            <a:endParaRPr lang="en-US" sz="1000" b="1" dirty="0">
              <a:solidFill>
                <a:srgbClr val="000000"/>
              </a:solidFill>
              <a:latin typeface="Calibri" panose="020F0502020204030204" pitchFamily="34" charset="0"/>
              <a:cs typeface="Calibri" panose="020F0502020204030204" pitchFamily="34" charset="0"/>
            </a:endParaRPr>
          </a:p>
          <a:p>
            <a:pPr marL="171450" indent="-171450">
              <a:lnSpc>
                <a:spcPct val="110000"/>
              </a:lnSpc>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Black per capita income</a:t>
            </a:r>
            <a:r>
              <a:rPr lang="en-US" sz="1000" dirty="0">
                <a:solidFill>
                  <a:srgbClr val="0070C0"/>
                </a:solidFill>
                <a:latin typeface="Calibri"/>
                <a:cs typeface="Calibri"/>
              </a:rPr>
              <a:t> </a:t>
            </a:r>
            <a:r>
              <a:rPr lang="en-US" sz="1000" dirty="0">
                <a:solidFill>
                  <a:srgbClr val="007FA0"/>
                </a:solidFill>
                <a:latin typeface="Calibri"/>
                <a:cs typeface="Calibri"/>
                <a:hlinkClick r:id="rId2">
                  <a:extLst>
                    <a:ext uri="{A12FA001-AC4F-418D-AE19-62706E023703}">
                      <ahyp:hlinkClr xmlns:ahyp="http://schemas.microsoft.com/office/drawing/2018/hyperlinkcolor" val="tx"/>
                    </a:ext>
                  </a:extLst>
                </a:hlinkClick>
              </a:rPr>
              <a:t>is lower</a:t>
            </a:r>
            <a:r>
              <a:rPr lang="en-US" sz="1000" dirty="0">
                <a:solidFill>
                  <a:srgbClr val="007FA0"/>
                </a:solidFill>
                <a:latin typeface="Calibri"/>
                <a:cs typeface="Calibri"/>
              </a:rPr>
              <a:t> </a:t>
            </a:r>
            <a:r>
              <a:rPr lang="en-US" sz="1000" dirty="0">
                <a:solidFill>
                  <a:srgbClr val="5C5859"/>
                </a:solidFill>
                <a:latin typeface="Calibri" panose="020F0502020204030204" pitchFamily="34" charset="0"/>
                <a:cs typeface="Calibri" panose="020F0502020204030204" pitchFamily="34" charset="0"/>
              </a:rPr>
              <a:t>in regions with higher levels of economic and black-white segregation.</a:t>
            </a:r>
          </a:p>
          <a:p>
            <a:pPr marL="171450" indent="-171450">
              <a:lnSpc>
                <a:spcPct val="110000"/>
              </a:lnSpc>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There is a </a:t>
            </a:r>
            <a:r>
              <a:rPr lang="en-US" sz="1000" dirty="0">
                <a:solidFill>
                  <a:srgbClr val="007FA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positive relationship</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between high levels of automobile ownership and estimated rates of foreclosure and mortgage default, suggesting that transportation costs affect housing affordability.</a:t>
            </a:r>
          </a:p>
          <a:p>
            <a:pPr marL="171450" indent="-171450">
              <a:lnSpc>
                <a:spcPct val="110000"/>
              </a:lnSpc>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In </a:t>
            </a:r>
            <a:r>
              <a:rPr lang="en-US" sz="1000" dirty="0">
                <a:solidFill>
                  <a:srgbClr val="007FA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Detroit</a:t>
            </a:r>
            <a:r>
              <a:rPr lang="en-US" sz="1000" dirty="0">
                <a:solidFill>
                  <a:srgbClr val="0070C0"/>
                </a:solidFill>
                <a:latin typeface="Calibri" panose="020F0502020204030204" pitchFamily="34" charset="0"/>
                <a:cs typeface="Calibri" panose="020F0502020204030204" pitchFamily="34" charset="0"/>
              </a:rPr>
              <a:t>,</a:t>
            </a:r>
            <a:r>
              <a:rPr lang="en-US" sz="1000" dirty="0">
                <a:solidFill>
                  <a:srgbClr val="5C5859"/>
                </a:solidFill>
                <a:latin typeface="Calibri" panose="020F0502020204030204" pitchFamily="34" charset="0"/>
                <a:cs typeface="Calibri" panose="020F0502020204030204" pitchFamily="34" charset="0"/>
              </a:rPr>
              <a:t> strong efforts by residents, coupled with support from community development organizations and external assistance, led to increased neighborhood housing prices in middle- and working-class neighborhoods that lost value in the foreclosure crisis. Residents’ efforts were less effective in higher-poverty neighborhoods with lower rates of owner occupancy.</a:t>
            </a:r>
          </a:p>
          <a:p>
            <a:pPr marL="171450" indent="-171450">
              <a:lnSpc>
                <a:spcPct val="110000"/>
              </a:lnSpc>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The need for access to good jobs in central locations that</a:t>
            </a:r>
            <a:r>
              <a:rPr lang="en-US" sz="1000" dirty="0">
                <a:solidFill>
                  <a:srgbClr val="0070C0"/>
                </a:solidFill>
                <a:latin typeface="Calibri" panose="020F0502020204030204" pitchFamily="34" charset="0"/>
                <a:cs typeface="Calibri" panose="020F0502020204030204" pitchFamily="34" charset="0"/>
              </a:rPr>
              <a:t> </a:t>
            </a:r>
            <a:r>
              <a:rPr lang="en-US" sz="1000" dirty="0">
                <a:solidFill>
                  <a:srgbClr val="007FA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is driving</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the lack of affordable housing shows that access to housing and access to opportunity are inextricably linked, which affects future intergenerational mobility.</a:t>
            </a:r>
          </a:p>
          <a:p>
            <a:pPr marL="171450" indent="-171450">
              <a:lnSpc>
                <a:spcPct val="110000"/>
              </a:lnSpc>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Places with higher job accessibility by public transit are </a:t>
            </a:r>
            <a:r>
              <a:rPr lang="en-US" sz="1000" dirty="0">
                <a:solidFill>
                  <a:srgbClr val="007FA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more likely</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to attract low-income households that do not own cars but have at least one employed worker, demonstrating that job accessibility by transit affects housing location choice.</a:t>
            </a:r>
          </a:p>
          <a:p>
            <a:pPr marL="171450" indent="-171450">
              <a:lnSpc>
                <a:spcPct val="110000"/>
              </a:lnSpc>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Economically healthy cities (those with higher employment growth, higher median family incomes, lower unemployment rates and lower housing vacancy rates)</a:t>
            </a:r>
            <a:r>
              <a:rPr lang="en-US" sz="1000" dirty="0">
                <a:solidFill>
                  <a:srgbClr val="0070C0"/>
                </a:solidFill>
                <a:latin typeface="Calibri" panose="020F0502020204030204" pitchFamily="34" charset="0"/>
                <a:cs typeface="Calibri" panose="020F0502020204030204" pitchFamily="34" charset="0"/>
              </a:rPr>
              <a:t> </a:t>
            </a:r>
            <a:r>
              <a:rPr lang="en-US" sz="1000" dirty="0">
                <a:solidFill>
                  <a:srgbClr val="007FA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tend to</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have higher rankings on economic, racial, and overall inclusion than distressed cities.</a:t>
            </a:r>
          </a:p>
          <a:p>
            <a:pPr marL="171450" indent="-171450">
              <a:buFont typeface="Arial" panose="020B0604020202020204" pitchFamily="34" charset="0"/>
              <a:buChar char="•"/>
            </a:pPr>
            <a:endParaRPr lang="en-US" sz="1000" dirty="0">
              <a:solidFill>
                <a:srgbClr val="5C5859"/>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A74069B-2392-2D4E-9137-987DAED91178}"/>
              </a:ext>
            </a:extLst>
          </p:cNvPr>
          <p:cNvSpPr txBox="1"/>
          <p:nvPr userDrawn="1"/>
        </p:nvSpPr>
        <p:spPr>
          <a:xfrm>
            <a:off x="237507" y="638199"/>
            <a:ext cx="3871355"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Housing supports positive health outcomes</a:t>
            </a:r>
          </a:p>
        </p:txBody>
      </p:sp>
      <p:sp>
        <p:nvSpPr>
          <p:cNvPr id="12" name="TextBox 11">
            <a:extLst>
              <a:ext uri="{FF2B5EF4-FFF2-40B4-BE49-F238E27FC236}">
                <a16:creationId xmlns:a16="http://schemas.microsoft.com/office/drawing/2014/main" id="{2385ACD0-F495-3047-BA53-9F866EC25056}"/>
              </a:ext>
            </a:extLst>
          </p:cNvPr>
          <p:cNvSpPr txBox="1"/>
          <p:nvPr userDrawn="1"/>
        </p:nvSpPr>
        <p:spPr>
          <a:xfrm>
            <a:off x="237507" y="930587"/>
            <a:ext cx="6382986" cy="3807966"/>
          </a:xfrm>
          <a:prstGeom prst="rect">
            <a:avLst/>
          </a:prstGeom>
          <a:noFill/>
        </p:spPr>
        <p:txBody>
          <a:bodyPr wrap="square" rtlCol="0">
            <a:spAutoFit/>
          </a:bodyPr>
          <a:lstStyle/>
          <a:p>
            <a:pPr marL="171450" indent="-171450">
              <a:lnSpc>
                <a:spcPct val="110000"/>
              </a:lnSpc>
              <a:buFont typeface="Arial" panose="020B0604020202020204" pitchFamily="34" charset="0"/>
              <a:buChar char="•"/>
            </a:pPr>
            <a:r>
              <a:rPr lang="en-US" sz="1000" dirty="0">
                <a:solidFill>
                  <a:srgbClr val="5C5859"/>
                </a:solidFill>
                <a:latin typeface="Calibri" panose="020F0502020204030204" pitchFamily="34" charset="0"/>
                <a:cs typeface="Calibri" panose="020F0502020204030204" pitchFamily="34" charset="0"/>
              </a:rPr>
              <a:t>Compared with New York City residents who stay in gentrifying neighborhoods, displaced residents who move to non-gentrifying, low-income neighborhoods have </a:t>
            </a:r>
            <a:r>
              <a:rPr lang="en-US" sz="1000" dirty="0">
                <a:solidFill>
                  <a:srgbClr val="007FA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significantly higher rates</a:t>
            </a:r>
            <a:r>
              <a:rPr lang="en-US" sz="1000" dirty="0">
                <a:solidFill>
                  <a:srgbClr val="007FA0"/>
                </a:solidFill>
                <a:latin typeface="Calibri" panose="020F0502020204030204" pitchFamily="34" charset="0"/>
                <a:cs typeface="Calibri" panose="020F0502020204030204" pitchFamily="34" charset="0"/>
              </a:rPr>
              <a:t> </a:t>
            </a:r>
            <a:r>
              <a:rPr lang="en-US" sz="1000" dirty="0">
                <a:solidFill>
                  <a:srgbClr val="5C5859"/>
                </a:solidFill>
                <a:latin typeface="Calibri" panose="020F0502020204030204" pitchFamily="34" charset="0"/>
                <a:cs typeface="Calibri" panose="020F0502020204030204" pitchFamily="34" charset="0"/>
              </a:rPr>
              <a:t>of emergency department visits, hospitalizations, and mental health–related visits for about five years after displacement.</a:t>
            </a:r>
          </a:p>
          <a:p>
            <a:pPr marL="171450" indent="-171450">
              <a:lnSpc>
                <a:spcPct val="110000"/>
              </a:lnSpc>
              <a:buFont typeface="Arial" panose="020B0604020202020204" pitchFamily="34" charset="0"/>
              <a:buChar char="•"/>
            </a:pPr>
            <a:r>
              <a:rPr lang="en-US" sz="1000" dirty="0">
                <a:solidFill>
                  <a:srgbClr val="5C5859"/>
                </a:solidFill>
                <a:latin typeface="Calibri"/>
                <a:cs typeface="Calibri"/>
              </a:rPr>
              <a:t>Being behind on rent, moving multiple times, and experiencing homelessness are </a:t>
            </a:r>
            <a:r>
              <a:rPr lang="en-US" sz="1000" dirty="0">
                <a:solidFill>
                  <a:srgbClr val="007FA0"/>
                </a:solidFill>
                <a:latin typeface="Calibri"/>
                <a:cs typeface="Calibri"/>
                <a:hlinkClick r:id="rId9">
                  <a:extLst>
                    <a:ext uri="{A12FA001-AC4F-418D-AE19-62706E023703}">
                      <ahyp:hlinkClr xmlns:ahyp="http://schemas.microsoft.com/office/drawing/2018/hyperlinkcolor" val="tx"/>
                    </a:ext>
                  </a:extLst>
                </a:hlinkClick>
              </a:rPr>
              <a:t>associated with</a:t>
            </a:r>
            <a:r>
              <a:rPr lang="en-US" sz="1000" dirty="0">
                <a:solidFill>
                  <a:srgbClr val="007FA0"/>
                </a:solidFill>
                <a:latin typeface="Calibri"/>
                <a:cs typeface="Calibri"/>
              </a:rPr>
              <a:t> </a:t>
            </a:r>
            <a:r>
              <a:rPr lang="en-US" sz="1000" dirty="0">
                <a:solidFill>
                  <a:srgbClr val="5C5859"/>
                </a:solidFill>
                <a:latin typeface="Calibri"/>
                <a:cs typeface="Calibri"/>
              </a:rPr>
              <a:t>adverse health outcomes for caregivers and children and with material hardship.</a:t>
            </a:r>
          </a:p>
          <a:p>
            <a:pPr marL="171450" indent="-171450">
              <a:lnSpc>
                <a:spcPct val="110000"/>
              </a:lnSpc>
              <a:buFont typeface="Arial" panose="020B0604020202020204" pitchFamily="34" charset="0"/>
              <a:buChar char="•"/>
            </a:pPr>
            <a:r>
              <a:rPr lang="en-US" sz="1000" dirty="0">
                <a:solidFill>
                  <a:srgbClr val="5C5859"/>
                </a:solidFill>
                <a:latin typeface="Calibri"/>
                <a:cs typeface="Calibri"/>
              </a:rPr>
              <a:t>Households with poor housing quality had </a:t>
            </a:r>
            <a:r>
              <a:rPr lang="en-US" sz="1000" dirty="0">
                <a:solidFill>
                  <a:srgbClr val="007FA0"/>
                </a:solidFill>
                <a:latin typeface="Calibri"/>
                <a:cs typeface="Calibri"/>
                <a:hlinkClick r:id="rId10">
                  <a:extLst>
                    <a:ext uri="{A12FA001-AC4F-418D-AE19-62706E023703}">
                      <ahyp:hlinkClr xmlns:ahyp="http://schemas.microsoft.com/office/drawing/2018/hyperlinkcolor" val="tx"/>
                    </a:ext>
                  </a:extLst>
                </a:hlinkClick>
              </a:rPr>
              <a:t>50 percent higher odds</a:t>
            </a:r>
            <a:r>
              <a:rPr lang="en-US" sz="1000" dirty="0">
                <a:solidFill>
                  <a:srgbClr val="007FA0"/>
                </a:solidFill>
                <a:latin typeface="Calibri"/>
                <a:cs typeface="Calibri"/>
              </a:rPr>
              <a:t> </a:t>
            </a:r>
            <a:r>
              <a:rPr lang="en-US" sz="1000" dirty="0">
                <a:solidFill>
                  <a:srgbClr val="5C5859"/>
                </a:solidFill>
                <a:latin typeface="Calibri"/>
                <a:cs typeface="Calibri"/>
              </a:rPr>
              <a:t>of an asthma-related emergency department visit in the past year.</a:t>
            </a:r>
          </a:p>
          <a:p>
            <a:pPr marL="171450" indent="-171450">
              <a:lnSpc>
                <a:spcPct val="110000"/>
              </a:lnSpc>
              <a:buFont typeface="Arial" panose="020B0604020202020204" pitchFamily="34" charset="0"/>
              <a:buChar char="•"/>
            </a:pPr>
            <a:r>
              <a:rPr lang="en-US" sz="1000" dirty="0">
                <a:solidFill>
                  <a:srgbClr val="5C5859"/>
                </a:solidFill>
                <a:latin typeface="Calibri"/>
                <a:cs typeface="Calibri"/>
              </a:rPr>
              <a:t>People with mental illness or an intellectual or developmental disability </a:t>
            </a:r>
            <a:r>
              <a:rPr lang="en-US" sz="1000" dirty="0">
                <a:solidFill>
                  <a:srgbClr val="007FA0"/>
                </a:solidFill>
                <a:latin typeface="Calibri"/>
                <a:cs typeface="Calibri"/>
                <a:hlinkClick r:id="rId11">
                  <a:extLst>
                    <a:ext uri="{A12FA001-AC4F-418D-AE19-62706E023703}">
                      <ahyp:hlinkClr xmlns:ahyp="http://schemas.microsoft.com/office/drawing/2018/hyperlinkcolor" val="tx"/>
                    </a:ext>
                  </a:extLst>
                </a:hlinkClick>
              </a:rPr>
              <a:t>are less likely</a:t>
            </a:r>
            <a:r>
              <a:rPr lang="en-US" sz="1000" dirty="0">
                <a:solidFill>
                  <a:srgbClr val="007FA0"/>
                </a:solidFill>
                <a:latin typeface="Calibri"/>
                <a:cs typeface="Calibri"/>
              </a:rPr>
              <a:t> </a:t>
            </a:r>
            <a:r>
              <a:rPr lang="en-US" sz="1000" dirty="0">
                <a:solidFill>
                  <a:srgbClr val="5C5859"/>
                </a:solidFill>
                <a:latin typeface="Calibri"/>
                <a:cs typeface="Calibri"/>
              </a:rPr>
              <a:t>to receive responses to inquiries about rental housing and less likely to be invited to inspect available units.</a:t>
            </a:r>
            <a:endParaRPr lang="en-US" sz="1000" dirty="0">
              <a:solidFill>
                <a:srgbClr val="5C5859"/>
              </a:solidFill>
              <a:latin typeface="Calibri" panose="020F0502020204030204" pitchFamily="34" charset="0"/>
              <a:cs typeface="Calibri" panose="020F0502020204030204" pitchFamily="34" charset="0"/>
            </a:endParaRPr>
          </a:p>
          <a:p>
            <a:pPr marL="171450" indent="-171450">
              <a:lnSpc>
                <a:spcPct val="110000"/>
              </a:lnSpc>
              <a:buFont typeface="Arial" panose="020B0604020202020204" pitchFamily="34" charset="0"/>
              <a:buChar char="•"/>
            </a:pPr>
            <a:r>
              <a:rPr lang="en-US" sz="1000" dirty="0">
                <a:solidFill>
                  <a:srgbClr val="5C5859"/>
                </a:solidFill>
                <a:latin typeface="Calibri"/>
                <a:cs typeface="Calibri"/>
              </a:rPr>
              <a:t>Renter households with children are </a:t>
            </a:r>
            <a:r>
              <a:rPr lang="en-US" sz="1000" dirty="0">
                <a:solidFill>
                  <a:srgbClr val="007FA0"/>
                </a:solidFill>
                <a:latin typeface="Calibri"/>
                <a:cs typeface="Calibri"/>
                <a:hlinkClick r:id="rId12">
                  <a:extLst>
                    <a:ext uri="{A12FA001-AC4F-418D-AE19-62706E023703}">
                      <ahyp:hlinkClr xmlns:ahyp="http://schemas.microsoft.com/office/drawing/2018/hyperlinkcolor" val="tx"/>
                    </a:ext>
                  </a:extLst>
                </a:hlinkClick>
              </a:rPr>
              <a:t>more likely</a:t>
            </a:r>
            <a:r>
              <a:rPr lang="en-US" sz="1000" dirty="0">
                <a:solidFill>
                  <a:srgbClr val="007FA0"/>
                </a:solidFill>
                <a:latin typeface="Calibri"/>
                <a:cs typeface="Calibri"/>
              </a:rPr>
              <a:t> </a:t>
            </a:r>
            <a:r>
              <a:rPr lang="en-US" sz="1000" dirty="0">
                <a:solidFill>
                  <a:srgbClr val="5C5859"/>
                </a:solidFill>
                <a:latin typeface="Calibri"/>
                <a:cs typeface="Calibri"/>
              </a:rPr>
              <a:t>to have asthma triggers in their homes than owners. They are also more likely to have at least one child with asthma.</a:t>
            </a:r>
          </a:p>
          <a:p>
            <a:pPr marL="171450" indent="-171450">
              <a:lnSpc>
                <a:spcPct val="110000"/>
              </a:lnSpc>
              <a:buFont typeface="Arial" panose="020B0604020202020204" pitchFamily="34" charset="0"/>
              <a:buChar char="•"/>
            </a:pPr>
            <a:r>
              <a:rPr lang="en-US" sz="1000" dirty="0">
                <a:solidFill>
                  <a:srgbClr val="5C5859"/>
                </a:solidFill>
                <a:latin typeface="Calibri"/>
                <a:cs typeface="Calibri"/>
              </a:rPr>
              <a:t>In a </a:t>
            </a:r>
            <a:r>
              <a:rPr lang="en-US" sz="1000" dirty="0">
                <a:solidFill>
                  <a:srgbClr val="007FA0"/>
                </a:solidFill>
                <a:latin typeface="Calibri"/>
                <a:cs typeface="Calibri"/>
                <a:hlinkClick r:id="rId13">
                  <a:extLst>
                    <a:ext uri="{A12FA001-AC4F-418D-AE19-62706E023703}">
                      <ahyp:hlinkClr xmlns:ahyp="http://schemas.microsoft.com/office/drawing/2018/hyperlinkcolor" val="tx"/>
                    </a:ext>
                  </a:extLst>
                </a:hlinkClick>
              </a:rPr>
              <a:t>study of single-parent families living in violent neighborhoods</a:t>
            </a:r>
            <a:r>
              <a:rPr lang="en-US" sz="1000" dirty="0">
                <a:solidFill>
                  <a:srgbClr val="5C5859"/>
                </a:solidFill>
                <a:latin typeface="Calibri"/>
                <a:cs typeface="Calibri"/>
              </a:rPr>
              <a:t>, parents met or exceeded the national average for self-reported physical health but fell below the mental health average. Forty percent reported moderate to severe symptoms of depression and reported higher levels of stress from worrying about financial instability and concern for their children’s well-being.</a:t>
            </a:r>
          </a:p>
          <a:p>
            <a:pPr marL="171450" indent="-171450">
              <a:lnSpc>
                <a:spcPct val="110000"/>
              </a:lnSpc>
              <a:buFont typeface="Arial" panose="020B0604020202020204" pitchFamily="34" charset="0"/>
              <a:buChar char="•"/>
            </a:pPr>
            <a:r>
              <a:rPr lang="en-US" sz="1000" dirty="0">
                <a:solidFill>
                  <a:srgbClr val="5C5859"/>
                </a:solidFill>
                <a:latin typeface="Calibri"/>
                <a:cs typeface="Calibri"/>
              </a:rPr>
              <a:t>In </a:t>
            </a:r>
            <a:r>
              <a:rPr lang="en-US" sz="1000" dirty="0">
                <a:solidFill>
                  <a:srgbClr val="007FA0"/>
                </a:solidFill>
                <a:latin typeface="Calibri"/>
                <a:cs typeface="Calibri"/>
                <a:hlinkClick r:id="rId14">
                  <a:extLst>
                    <a:ext uri="{A12FA001-AC4F-418D-AE19-62706E023703}">
                      <ahyp:hlinkClr xmlns:ahyp="http://schemas.microsoft.com/office/drawing/2018/hyperlinkcolor" val="tx"/>
                    </a:ext>
                  </a:extLst>
                </a:hlinkClick>
              </a:rPr>
              <a:t>one study</a:t>
            </a:r>
            <a:r>
              <a:rPr lang="en-US" sz="1000" dirty="0">
                <a:solidFill>
                  <a:srgbClr val="5C5859"/>
                </a:solidFill>
                <a:latin typeface="Calibri"/>
                <a:cs typeface="Calibri"/>
              </a:rPr>
              <a:t>, older homeless adults who obtained housing during the study reported fewer depressive symptoms than those who were still homeless at follow-up.</a:t>
            </a:r>
          </a:p>
          <a:p>
            <a:pPr marL="171450" indent="-171450">
              <a:lnSpc>
                <a:spcPct val="110000"/>
              </a:lnSpc>
              <a:buFont typeface="Arial" panose="020B0604020202020204" pitchFamily="34" charset="0"/>
              <a:buChar char="•"/>
            </a:pPr>
            <a:r>
              <a:rPr lang="en-US" sz="1000" dirty="0">
                <a:solidFill>
                  <a:srgbClr val="5C5859"/>
                </a:solidFill>
                <a:latin typeface="Calibri"/>
                <a:cs typeface="Calibri"/>
              </a:rPr>
              <a:t>The Denver Social Impact Bond Initiative is a supportive housing initiative aimed at improving housing and criminal legal system outcomes for those experiencing chronic homelessness with frequent criminal legal system interactions. </a:t>
            </a:r>
            <a:r>
              <a:rPr lang="en-US" sz="1000" dirty="0">
                <a:solidFill>
                  <a:srgbClr val="007FA0"/>
                </a:solidFill>
                <a:latin typeface="Calibri"/>
                <a:cs typeface="Calibri"/>
                <a:hlinkClick r:id="rId15">
                  <a:extLst>
                    <a:ext uri="{A12FA001-AC4F-418D-AE19-62706E023703}">
                      <ahyp:hlinkClr xmlns:ahyp="http://schemas.microsoft.com/office/drawing/2018/hyperlinkcolor" val="tx"/>
                    </a:ext>
                  </a:extLst>
                </a:hlinkClick>
              </a:rPr>
              <a:t>Results from an evaluation </a:t>
            </a:r>
            <a:r>
              <a:rPr lang="en-US" sz="1000" dirty="0">
                <a:solidFill>
                  <a:srgbClr val="5C5859"/>
                </a:solidFill>
                <a:latin typeface="Calibri"/>
                <a:cs typeface="Calibri"/>
              </a:rPr>
              <a:t>indicate that when people have housing that they can afford, they have less interaction with the criminal legal system, utilize detoxification services less often, and get more appropriate healthcare. This results in better outcomes for people and lower costs to the public.</a:t>
            </a:r>
            <a:endParaRPr lang="en-US" sz="1000" dirty="0">
              <a:solidFill>
                <a:srgbClr val="5C58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11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4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rgbClr val="EBEBE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ED965-649D-0141-8C8B-59D357943A3F}"/>
              </a:ext>
            </a:extLst>
          </p:cNvPr>
          <p:cNvSpPr/>
          <p:nvPr userDrawn="1"/>
        </p:nvSpPr>
        <p:spPr>
          <a:xfrm>
            <a:off x="210393" y="186117"/>
            <a:ext cx="6408892" cy="1084333"/>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01A62F-F48F-2145-A7FC-18A3CC8BCE01}"/>
              </a:ext>
            </a:extLst>
          </p:cNvPr>
          <p:cNvSpPr txBox="1"/>
          <p:nvPr userDrawn="1"/>
        </p:nvSpPr>
        <p:spPr>
          <a:xfrm>
            <a:off x="428285" y="535525"/>
            <a:ext cx="4110261" cy="369332"/>
          </a:xfrm>
          <a:prstGeom prst="rect">
            <a:avLst/>
          </a:prstGeom>
          <a:noFill/>
        </p:spPr>
        <p:txBody>
          <a:bodyPr wrap="square" rtlCol="0">
            <a:spAutoFit/>
          </a:bodyPr>
          <a:lstStyle/>
          <a:p>
            <a:pPr>
              <a:lnSpc>
                <a:spcPct val="100000"/>
              </a:lnSpc>
            </a:pPr>
            <a:r>
              <a:rPr lang="en-US" spc="-90" dirty="0">
                <a:solidFill>
                  <a:srgbClr val="00728F"/>
                </a:solidFill>
                <a:latin typeface="Calibri"/>
                <a:cs typeface="Calibri"/>
              </a:rPr>
              <a:t>Housing need:</a:t>
            </a:r>
            <a:r>
              <a:rPr lang="en-US" b="1" dirty="0"/>
              <a:t> Gunnison, Colorado</a:t>
            </a:r>
            <a:r>
              <a:rPr lang="en-US" b="1" baseline="30000" dirty="0"/>
              <a:t>*</a:t>
            </a:r>
            <a:endParaRPr lang="en-US" spc="-90" baseline="30000" dirty="0">
              <a:solidFill>
                <a:srgbClr val="00728F"/>
              </a:solidFill>
              <a:latin typeface="Calibri"/>
              <a:cs typeface="Calibri"/>
            </a:endParaRPr>
          </a:p>
        </p:txBody>
      </p:sp>
      <p:sp>
        <p:nvSpPr>
          <p:cNvPr id="4" name="Rectangle 3">
            <a:extLst>
              <a:ext uri="{FF2B5EF4-FFF2-40B4-BE49-F238E27FC236}">
                <a16:creationId xmlns:a16="http://schemas.microsoft.com/office/drawing/2014/main" id="{1E3C9419-7A62-A34D-AC8F-C2C0E2A1F3D9}"/>
              </a:ext>
            </a:extLst>
          </p:cNvPr>
          <p:cNvSpPr/>
          <p:nvPr userDrawn="1"/>
        </p:nvSpPr>
        <p:spPr>
          <a:xfrm>
            <a:off x="210392" y="1456567"/>
            <a:ext cx="6408892" cy="2888856"/>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6F02194-8547-0C47-9457-A681C5DAE7AD}"/>
              </a:ext>
            </a:extLst>
          </p:cNvPr>
          <p:cNvSpPr txBox="1"/>
          <p:nvPr userDrawn="1"/>
        </p:nvSpPr>
        <p:spPr>
          <a:xfrm>
            <a:off x="816519" y="1951630"/>
            <a:ext cx="145252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Housing insecurity</a:t>
            </a:r>
          </a:p>
        </p:txBody>
      </p:sp>
      <p:sp>
        <p:nvSpPr>
          <p:cNvPr id="6" name="TextBox 5">
            <a:extLst>
              <a:ext uri="{FF2B5EF4-FFF2-40B4-BE49-F238E27FC236}">
                <a16:creationId xmlns:a16="http://schemas.microsoft.com/office/drawing/2014/main" id="{DB46A79A-794D-4A4E-A71B-43AA2DF5A578}"/>
              </a:ext>
            </a:extLst>
          </p:cNvPr>
          <p:cNvSpPr txBox="1"/>
          <p:nvPr userDrawn="1"/>
        </p:nvSpPr>
        <p:spPr>
          <a:xfrm>
            <a:off x="238716" y="2244018"/>
            <a:ext cx="2820074" cy="1015663"/>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With millions of households either directly affected by the virus or by the ripple effects of job losses and business closures, housing stability has emerged as a critical issue nation wide. High rates of pre-covid housing cost-burden show the level of pre-existing vulnerability, especially for renters.</a:t>
            </a:r>
          </a:p>
        </p:txBody>
      </p:sp>
      <p:sp>
        <p:nvSpPr>
          <p:cNvPr id="7" name="TextBox 6">
            <a:extLst>
              <a:ext uri="{FF2B5EF4-FFF2-40B4-BE49-F238E27FC236}">
                <a16:creationId xmlns:a16="http://schemas.microsoft.com/office/drawing/2014/main" id="{12679338-971E-0244-B638-660B2EA94A6E}"/>
              </a:ext>
            </a:extLst>
          </p:cNvPr>
          <p:cNvSpPr txBox="1"/>
          <p:nvPr userDrawn="1"/>
        </p:nvSpPr>
        <p:spPr>
          <a:xfrm>
            <a:off x="1919831" y="3348218"/>
            <a:ext cx="1333500" cy="523220"/>
          </a:xfrm>
          <a:prstGeom prst="rect">
            <a:avLst/>
          </a:prstGeom>
          <a:noFill/>
        </p:spPr>
        <p:txBody>
          <a:bodyPr wrap="square" rtlCol="0">
            <a:spAutoFit/>
          </a:bodyPr>
          <a:lstStyle/>
          <a:p>
            <a:pPr algn="ctr"/>
            <a:r>
              <a:rPr lang="en-US" b="1" dirty="0">
                <a:solidFill>
                  <a:srgbClr val="007FA0"/>
                </a:solidFill>
                <a:latin typeface="Calibri" panose="020F0502020204030204" pitchFamily="34" charset="0"/>
                <a:cs typeface="Calibri" panose="020F0502020204030204" pitchFamily="34" charset="0"/>
              </a:rPr>
              <a:t>51.2%</a:t>
            </a:r>
            <a:r>
              <a:rPr lang="en-US" b="1" dirty="0">
                <a:solidFill>
                  <a:srgbClr val="D8117D"/>
                </a:solidFill>
              </a:rPr>
              <a:t>  </a:t>
            </a:r>
          </a:p>
          <a:p>
            <a:pPr algn="ctr"/>
            <a:r>
              <a:rPr lang="en-US" sz="1000" b="1" dirty="0">
                <a:solidFill>
                  <a:srgbClr val="007FA0"/>
                </a:solidFill>
              </a:rPr>
              <a:t>cost burdened renters</a:t>
            </a:r>
          </a:p>
        </p:txBody>
      </p:sp>
      <p:pic>
        <p:nvPicPr>
          <p:cNvPr id="8" name="Picture 7" descr="A screenshot of a computer&#10;&#10;Description automatically generated with low confidence">
            <a:extLst>
              <a:ext uri="{FF2B5EF4-FFF2-40B4-BE49-F238E27FC236}">
                <a16:creationId xmlns:a16="http://schemas.microsoft.com/office/drawing/2014/main" id="{3555A449-7F0C-B14C-B1CA-4118FFD1BD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1094" y="1892475"/>
            <a:ext cx="3199306" cy="1347077"/>
          </a:xfrm>
          <a:prstGeom prst="rect">
            <a:avLst/>
          </a:prstGeom>
        </p:spPr>
      </p:pic>
      <p:sp>
        <p:nvSpPr>
          <p:cNvPr id="9" name="TextBox 8">
            <a:extLst>
              <a:ext uri="{FF2B5EF4-FFF2-40B4-BE49-F238E27FC236}">
                <a16:creationId xmlns:a16="http://schemas.microsoft.com/office/drawing/2014/main" id="{5288BACF-6D7A-9A49-A245-913BDDE309ED}"/>
              </a:ext>
            </a:extLst>
          </p:cNvPr>
          <p:cNvSpPr txBox="1"/>
          <p:nvPr userDrawn="1"/>
        </p:nvSpPr>
        <p:spPr>
          <a:xfrm>
            <a:off x="3249187" y="1538938"/>
            <a:ext cx="3272994" cy="292388"/>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State Likelihood of Eviction or Foreclosure</a:t>
            </a:r>
          </a:p>
        </p:txBody>
      </p:sp>
      <p:sp>
        <p:nvSpPr>
          <p:cNvPr id="10" name="TextBox 9">
            <a:extLst>
              <a:ext uri="{FF2B5EF4-FFF2-40B4-BE49-F238E27FC236}">
                <a16:creationId xmlns:a16="http://schemas.microsoft.com/office/drawing/2014/main" id="{CD624AAA-D3AE-2547-A781-DF5BB34AF2C0}"/>
              </a:ext>
            </a:extLst>
          </p:cNvPr>
          <p:cNvSpPr txBox="1"/>
          <p:nvPr userDrawn="1"/>
        </p:nvSpPr>
        <p:spPr>
          <a:xfrm>
            <a:off x="3518012" y="3302500"/>
            <a:ext cx="2820074" cy="461665"/>
          </a:xfrm>
          <a:prstGeom prst="rect">
            <a:avLst/>
          </a:prstGeom>
          <a:noFill/>
        </p:spPr>
        <p:txBody>
          <a:bodyPr wrap="square" rtlCol="0">
            <a:spAutoFit/>
          </a:bodyPr>
          <a:lstStyle/>
          <a:p>
            <a:pPr algn="ctr"/>
            <a:r>
              <a:rPr lang="en-US" sz="800" dirty="0">
                <a:latin typeface="Calibri" panose="020F0502020204030204" pitchFamily="34" charset="0"/>
                <a:cs typeface="Calibri" panose="020F0502020204030204" pitchFamily="34" charset="0"/>
              </a:rPr>
              <a:t>Percentage of adults living in households not current on rent or mortgage where eviction or foreclosure in the next two months is either very likely or somewhat likely (as of October 2020).</a:t>
            </a:r>
          </a:p>
        </p:txBody>
      </p:sp>
      <p:pic>
        <p:nvPicPr>
          <p:cNvPr id="11" name="Picture 10">
            <a:extLst>
              <a:ext uri="{FF2B5EF4-FFF2-40B4-BE49-F238E27FC236}">
                <a16:creationId xmlns:a16="http://schemas.microsoft.com/office/drawing/2014/main" id="{F76024FC-01B6-C544-BFF5-273C90EA169B}"/>
              </a:ext>
            </a:extLst>
          </p:cNvPr>
          <p:cNvPicPr>
            <a:picLocks noChangeAspect="1"/>
          </p:cNvPicPr>
          <p:nvPr userDrawn="1"/>
        </p:nvPicPr>
        <p:blipFill>
          <a:blip r:embed="rId3"/>
          <a:stretch>
            <a:fillRect/>
          </a:stretch>
        </p:blipFill>
        <p:spPr>
          <a:xfrm>
            <a:off x="325003" y="1585566"/>
            <a:ext cx="581305" cy="581305"/>
          </a:xfrm>
          <a:prstGeom prst="rect">
            <a:avLst/>
          </a:prstGeom>
        </p:spPr>
      </p:pic>
      <p:sp>
        <p:nvSpPr>
          <p:cNvPr id="12" name="TextBox 11">
            <a:extLst>
              <a:ext uri="{FF2B5EF4-FFF2-40B4-BE49-F238E27FC236}">
                <a16:creationId xmlns:a16="http://schemas.microsoft.com/office/drawing/2014/main" id="{F1210A5E-E93A-DF4B-9DF9-E386E5E40E48}"/>
              </a:ext>
            </a:extLst>
          </p:cNvPr>
          <p:cNvSpPr txBox="1"/>
          <p:nvPr userDrawn="1"/>
        </p:nvSpPr>
        <p:spPr>
          <a:xfrm>
            <a:off x="380326" y="4052832"/>
            <a:ext cx="6044751" cy="215444"/>
          </a:xfrm>
          <a:prstGeom prst="rect">
            <a:avLst/>
          </a:prstGeom>
          <a:noFill/>
        </p:spPr>
        <p:txBody>
          <a:bodyPr wrap="square" rtlCol="0">
            <a:spAutoFit/>
          </a:bodyPr>
          <a:lstStyle/>
          <a:p>
            <a:pPr algn="ctr"/>
            <a:r>
              <a:rPr lang="en-US" sz="800" dirty="0"/>
              <a:t>* Census Pulse, Oct 2020, </a:t>
            </a:r>
            <a:r>
              <a:rPr lang="en-US" sz="800" i="1" dirty="0"/>
              <a:t>US Census ACS 2014-2018 5-year Estimates; Table: B25091, Table: B25070.</a:t>
            </a:r>
            <a:endParaRPr lang="en-US" sz="800" dirty="0"/>
          </a:p>
        </p:txBody>
      </p:sp>
      <p:sp>
        <p:nvSpPr>
          <p:cNvPr id="13" name="TextBox 12">
            <a:extLst>
              <a:ext uri="{FF2B5EF4-FFF2-40B4-BE49-F238E27FC236}">
                <a16:creationId xmlns:a16="http://schemas.microsoft.com/office/drawing/2014/main" id="{31D0AF93-81A1-4143-9544-79BF2444E585}"/>
              </a:ext>
            </a:extLst>
          </p:cNvPr>
          <p:cNvSpPr txBox="1"/>
          <p:nvPr userDrawn="1"/>
        </p:nvSpPr>
        <p:spPr>
          <a:xfrm>
            <a:off x="301430" y="3348218"/>
            <a:ext cx="1632565" cy="523220"/>
          </a:xfrm>
          <a:prstGeom prst="rect">
            <a:avLst/>
          </a:prstGeom>
          <a:noFill/>
        </p:spPr>
        <p:txBody>
          <a:bodyPr wrap="square" rtlCol="0">
            <a:spAutoFit/>
          </a:bodyPr>
          <a:lstStyle/>
          <a:p>
            <a:pPr algn="ctr"/>
            <a:r>
              <a:rPr lang="en-US" b="1" dirty="0">
                <a:solidFill>
                  <a:srgbClr val="007FA0"/>
                </a:solidFill>
                <a:latin typeface="Calibri" panose="020F0502020204030204" pitchFamily="34" charset="0"/>
                <a:cs typeface="Calibri" panose="020F0502020204030204" pitchFamily="34" charset="0"/>
              </a:rPr>
              <a:t>18.2%</a:t>
            </a:r>
            <a:r>
              <a:rPr lang="en-US" b="1" dirty="0">
                <a:solidFill>
                  <a:srgbClr val="D8117D"/>
                </a:solidFill>
              </a:rPr>
              <a:t>  </a:t>
            </a:r>
          </a:p>
          <a:p>
            <a:pPr algn="ctr"/>
            <a:r>
              <a:rPr lang="en-US" sz="1000" b="1" dirty="0">
                <a:solidFill>
                  <a:srgbClr val="007FA0"/>
                </a:solidFill>
              </a:rPr>
              <a:t>cost burdened homeowners</a:t>
            </a:r>
          </a:p>
        </p:txBody>
      </p:sp>
      <p:sp>
        <p:nvSpPr>
          <p:cNvPr id="14" name="Rectangle 13">
            <a:extLst>
              <a:ext uri="{FF2B5EF4-FFF2-40B4-BE49-F238E27FC236}">
                <a16:creationId xmlns:a16="http://schemas.microsoft.com/office/drawing/2014/main" id="{32DE45BB-7C87-3744-AA41-6C11EC3FC40E}"/>
              </a:ext>
            </a:extLst>
          </p:cNvPr>
          <p:cNvSpPr/>
          <p:nvPr userDrawn="1"/>
        </p:nvSpPr>
        <p:spPr>
          <a:xfrm>
            <a:off x="210392" y="4526817"/>
            <a:ext cx="6408892" cy="2070963"/>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B06B93-FE41-2841-9944-E187F1DA2B7D}"/>
              </a:ext>
            </a:extLst>
          </p:cNvPr>
          <p:cNvSpPr txBox="1"/>
          <p:nvPr userDrawn="1"/>
        </p:nvSpPr>
        <p:spPr>
          <a:xfrm>
            <a:off x="1115923" y="5021880"/>
            <a:ext cx="145252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Economic stability</a:t>
            </a:r>
          </a:p>
        </p:txBody>
      </p:sp>
      <p:sp>
        <p:nvSpPr>
          <p:cNvPr id="16" name="TextBox 15">
            <a:extLst>
              <a:ext uri="{FF2B5EF4-FFF2-40B4-BE49-F238E27FC236}">
                <a16:creationId xmlns:a16="http://schemas.microsoft.com/office/drawing/2014/main" id="{72E93BE4-E5E8-D742-9EF2-CA24E64837DD}"/>
              </a:ext>
            </a:extLst>
          </p:cNvPr>
          <p:cNvSpPr txBox="1"/>
          <p:nvPr userDrawn="1"/>
        </p:nvSpPr>
        <p:spPr>
          <a:xfrm>
            <a:off x="238716" y="5314267"/>
            <a:ext cx="2488300" cy="1015663"/>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The country has experienced its highest level of unemployment since 1948, thanks to economic fallout from the pandemic. However, local impacts have varied significantly based on preexisting levels of economic security and local job markets.</a:t>
            </a:r>
          </a:p>
        </p:txBody>
      </p:sp>
      <p:pic>
        <p:nvPicPr>
          <p:cNvPr id="17" name="Picture 16">
            <a:extLst>
              <a:ext uri="{FF2B5EF4-FFF2-40B4-BE49-F238E27FC236}">
                <a16:creationId xmlns:a16="http://schemas.microsoft.com/office/drawing/2014/main" id="{F61E6654-12D6-DD43-9722-D7B83FB236E6}"/>
              </a:ext>
            </a:extLst>
          </p:cNvPr>
          <p:cNvPicPr>
            <a:picLocks noChangeAspect="1"/>
          </p:cNvPicPr>
          <p:nvPr userDrawn="1"/>
        </p:nvPicPr>
        <p:blipFill>
          <a:blip r:embed="rId4"/>
          <a:stretch>
            <a:fillRect/>
          </a:stretch>
        </p:blipFill>
        <p:spPr>
          <a:xfrm>
            <a:off x="356050" y="4660028"/>
            <a:ext cx="799984" cy="578052"/>
          </a:xfrm>
          <a:prstGeom prst="rect">
            <a:avLst/>
          </a:prstGeom>
        </p:spPr>
      </p:pic>
      <p:sp>
        <p:nvSpPr>
          <p:cNvPr id="18" name="Rectangle 17">
            <a:extLst>
              <a:ext uri="{FF2B5EF4-FFF2-40B4-BE49-F238E27FC236}">
                <a16:creationId xmlns:a16="http://schemas.microsoft.com/office/drawing/2014/main" id="{FD78EA9F-42FD-4847-B934-C83FFD24E4A5}"/>
              </a:ext>
            </a:extLst>
          </p:cNvPr>
          <p:cNvSpPr/>
          <p:nvPr userDrawn="1"/>
        </p:nvSpPr>
        <p:spPr>
          <a:xfrm>
            <a:off x="210392" y="6766346"/>
            <a:ext cx="6408892" cy="1155758"/>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59D9C16-6321-234D-923E-C1997378A784}"/>
              </a:ext>
            </a:extLst>
          </p:cNvPr>
          <p:cNvSpPr txBox="1"/>
          <p:nvPr userDrawn="1"/>
        </p:nvSpPr>
        <p:spPr>
          <a:xfrm>
            <a:off x="1010727" y="7261409"/>
            <a:ext cx="171629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Access to resources</a:t>
            </a:r>
          </a:p>
        </p:txBody>
      </p:sp>
      <p:sp>
        <p:nvSpPr>
          <p:cNvPr id="20" name="TextBox 19">
            <a:extLst>
              <a:ext uri="{FF2B5EF4-FFF2-40B4-BE49-F238E27FC236}">
                <a16:creationId xmlns:a16="http://schemas.microsoft.com/office/drawing/2014/main" id="{EE4A1571-1AD7-BB4F-9BF5-90D8F8D846A9}"/>
              </a:ext>
            </a:extLst>
          </p:cNvPr>
          <p:cNvSpPr txBox="1"/>
          <p:nvPr userDrawn="1"/>
        </p:nvSpPr>
        <p:spPr>
          <a:xfrm>
            <a:off x="238715" y="7553797"/>
            <a:ext cx="2488301"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US Census ACS 2015-2019 5-year Estimates.</a:t>
            </a:r>
          </a:p>
        </p:txBody>
      </p:sp>
      <p:pic>
        <p:nvPicPr>
          <p:cNvPr id="21" name="Picture 20">
            <a:extLst>
              <a:ext uri="{FF2B5EF4-FFF2-40B4-BE49-F238E27FC236}">
                <a16:creationId xmlns:a16="http://schemas.microsoft.com/office/drawing/2014/main" id="{89018860-E2ED-CF49-B7C9-6DE739224613}"/>
              </a:ext>
            </a:extLst>
          </p:cNvPr>
          <p:cNvPicPr>
            <a:picLocks noChangeAspect="1"/>
          </p:cNvPicPr>
          <p:nvPr userDrawn="1"/>
        </p:nvPicPr>
        <p:blipFill>
          <a:blip r:embed="rId5"/>
          <a:stretch>
            <a:fillRect/>
          </a:stretch>
        </p:blipFill>
        <p:spPr>
          <a:xfrm>
            <a:off x="383197" y="6897986"/>
            <a:ext cx="652584" cy="579624"/>
          </a:xfrm>
          <a:prstGeom prst="rect">
            <a:avLst/>
          </a:prstGeom>
        </p:spPr>
      </p:pic>
      <p:sp>
        <p:nvSpPr>
          <p:cNvPr id="22" name="TextBox 21">
            <a:extLst>
              <a:ext uri="{FF2B5EF4-FFF2-40B4-BE49-F238E27FC236}">
                <a16:creationId xmlns:a16="http://schemas.microsoft.com/office/drawing/2014/main" id="{5053CE08-94CE-B44B-B157-0283B21B8D11}"/>
              </a:ext>
            </a:extLst>
          </p:cNvPr>
          <p:cNvSpPr txBox="1"/>
          <p:nvPr userDrawn="1"/>
        </p:nvSpPr>
        <p:spPr>
          <a:xfrm>
            <a:off x="2973889" y="7008967"/>
            <a:ext cx="1027653" cy="677108"/>
          </a:xfrm>
          <a:prstGeom prst="rect">
            <a:avLst/>
          </a:prstGeom>
          <a:noFill/>
        </p:spPr>
        <p:txBody>
          <a:bodyPr wrap="square" rtlCol="0">
            <a:spAutoFit/>
          </a:bodyPr>
          <a:lstStyle/>
          <a:p>
            <a:pPr algn="ctr"/>
            <a:r>
              <a:rPr lang="en-US" b="1" dirty="0">
                <a:solidFill>
                  <a:srgbClr val="007FA0"/>
                </a:solidFill>
                <a:latin typeface="Calibri" panose="020F0502020204030204" pitchFamily="34" charset="0"/>
                <a:cs typeface="Calibri" panose="020F0502020204030204" pitchFamily="34" charset="0"/>
              </a:rPr>
              <a:t>13%</a:t>
            </a:r>
            <a:r>
              <a:rPr lang="en-US" b="1" dirty="0">
                <a:solidFill>
                  <a:srgbClr val="D8117D"/>
                </a:solidFill>
              </a:rPr>
              <a:t>  </a:t>
            </a:r>
          </a:p>
          <a:p>
            <a:pPr algn="ctr"/>
            <a:r>
              <a:rPr lang="en-US" sz="1000" b="1" dirty="0">
                <a:solidFill>
                  <a:srgbClr val="007FA0"/>
                </a:solidFill>
              </a:rPr>
              <a:t>No computer device</a:t>
            </a:r>
          </a:p>
        </p:txBody>
      </p:sp>
      <p:sp>
        <p:nvSpPr>
          <p:cNvPr id="23" name="TextBox 22">
            <a:extLst>
              <a:ext uri="{FF2B5EF4-FFF2-40B4-BE49-F238E27FC236}">
                <a16:creationId xmlns:a16="http://schemas.microsoft.com/office/drawing/2014/main" id="{3C5D678F-9F47-4545-91CA-3757B76D339F}"/>
              </a:ext>
            </a:extLst>
          </p:cNvPr>
          <p:cNvSpPr txBox="1"/>
          <p:nvPr userDrawn="1"/>
        </p:nvSpPr>
        <p:spPr>
          <a:xfrm>
            <a:off x="4304994" y="7008967"/>
            <a:ext cx="817263" cy="677108"/>
          </a:xfrm>
          <a:prstGeom prst="rect">
            <a:avLst/>
          </a:prstGeom>
          <a:noFill/>
        </p:spPr>
        <p:txBody>
          <a:bodyPr wrap="square" rtlCol="0">
            <a:spAutoFit/>
          </a:bodyPr>
          <a:lstStyle/>
          <a:p>
            <a:pPr algn="ctr"/>
            <a:r>
              <a:rPr lang="en-US" b="1" dirty="0">
                <a:solidFill>
                  <a:srgbClr val="007FA0"/>
                </a:solidFill>
                <a:latin typeface="Calibri" panose="020F0502020204030204" pitchFamily="34" charset="0"/>
                <a:cs typeface="Calibri" panose="020F0502020204030204" pitchFamily="34" charset="0"/>
              </a:rPr>
              <a:t>10%</a:t>
            </a:r>
            <a:r>
              <a:rPr lang="en-US" b="1" dirty="0">
                <a:solidFill>
                  <a:srgbClr val="D8117D"/>
                </a:solidFill>
              </a:rPr>
              <a:t>  </a:t>
            </a:r>
          </a:p>
          <a:p>
            <a:pPr algn="ctr"/>
            <a:r>
              <a:rPr lang="en-US" sz="1000" b="1" dirty="0">
                <a:solidFill>
                  <a:srgbClr val="007FA0"/>
                </a:solidFill>
              </a:rPr>
              <a:t>No internet access</a:t>
            </a:r>
          </a:p>
        </p:txBody>
      </p:sp>
      <p:sp>
        <p:nvSpPr>
          <p:cNvPr id="24" name="TextBox 23">
            <a:extLst>
              <a:ext uri="{FF2B5EF4-FFF2-40B4-BE49-F238E27FC236}">
                <a16:creationId xmlns:a16="http://schemas.microsoft.com/office/drawing/2014/main" id="{8C4BDF53-5298-054C-9E29-36C99DF9D770}"/>
              </a:ext>
            </a:extLst>
          </p:cNvPr>
          <p:cNvSpPr txBox="1"/>
          <p:nvPr userDrawn="1"/>
        </p:nvSpPr>
        <p:spPr>
          <a:xfrm>
            <a:off x="5437874" y="7008880"/>
            <a:ext cx="890097" cy="677108"/>
          </a:xfrm>
          <a:prstGeom prst="rect">
            <a:avLst/>
          </a:prstGeom>
          <a:noFill/>
        </p:spPr>
        <p:txBody>
          <a:bodyPr wrap="square" rtlCol="0">
            <a:spAutoFit/>
          </a:bodyPr>
          <a:lstStyle/>
          <a:p>
            <a:pPr algn="ctr"/>
            <a:r>
              <a:rPr lang="en-US" b="1" dirty="0">
                <a:solidFill>
                  <a:srgbClr val="007FA0"/>
                </a:solidFill>
                <a:latin typeface="Calibri" panose="020F0502020204030204" pitchFamily="34" charset="0"/>
                <a:cs typeface="Calibri" panose="020F0502020204030204" pitchFamily="34" charset="0"/>
              </a:rPr>
              <a:t>8%</a:t>
            </a:r>
            <a:r>
              <a:rPr lang="en-US" b="1" dirty="0">
                <a:solidFill>
                  <a:srgbClr val="D8117D"/>
                </a:solidFill>
              </a:rPr>
              <a:t>  </a:t>
            </a:r>
          </a:p>
          <a:p>
            <a:pPr algn="ctr"/>
            <a:r>
              <a:rPr lang="en-US" sz="1000" b="1" dirty="0">
                <a:solidFill>
                  <a:srgbClr val="007FA0"/>
                </a:solidFill>
              </a:rPr>
              <a:t>Rely on public transit</a:t>
            </a:r>
          </a:p>
        </p:txBody>
      </p:sp>
      <p:pic>
        <p:nvPicPr>
          <p:cNvPr id="25" name="Picture 24">
            <a:extLst>
              <a:ext uri="{FF2B5EF4-FFF2-40B4-BE49-F238E27FC236}">
                <a16:creationId xmlns:a16="http://schemas.microsoft.com/office/drawing/2014/main" id="{F8F66CD8-C3EA-D840-BDDE-5A8A27101E32}"/>
              </a:ext>
            </a:extLst>
          </p:cNvPr>
          <p:cNvPicPr>
            <a:picLocks noChangeAspect="1"/>
          </p:cNvPicPr>
          <p:nvPr userDrawn="1"/>
        </p:nvPicPr>
        <p:blipFill>
          <a:blip r:embed="rId6"/>
          <a:stretch>
            <a:fillRect/>
          </a:stretch>
        </p:blipFill>
        <p:spPr>
          <a:xfrm>
            <a:off x="452670" y="8286344"/>
            <a:ext cx="638601" cy="638601"/>
          </a:xfrm>
          <a:prstGeom prst="rect">
            <a:avLst/>
          </a:prstGeom>
        </p:spPr>
      </p:pic>
      <p:pic>
        <p:nvPicPr>
          <p:cNvPr id="26" name="Picture 25">
            <a:extLst>
              <a:ext uri="{FF2B5EF4-FFF2-40B4-BE49-F238E27FC236}">
                <a16:creationId xmlns:a16="http://schemas.microsoft.com/office/drawing/2014/main" id="{44B04103-884C-614E-AAB8-9E712900C35B}"/>
              </a:ext>
            </a:extLst>
          </p:cNvPr>
          <p:cNvPicPr>
            <a:picLocks noChangeAspect="1"/>
          </p:cNvPicPr>
          <p:nvPr userDrawn="1"/>
        </p:nvPicPr>
        <p:blipFill>
          <a:blip r:embed="rId4"/>
          <a:stretch>
            <a:fillRect/>
          </a:stretch>
        </p:blipFill>
        <p:spPr>
          <a:xfrm>
            <a:off x="4253452" y="8306474"/>
            <a:ext cx="860740" cy="621954"/>
          </a:xfrm>
          <a:prstGeom prst="rect">
            <a:avLst/>
          </a:prstGeom>
        </p:spPr>
      </p:pic>
      <p:pic>
        <p:nvPicPr>
          <p:cNvPr id="27" name="Picture 26">
            <a:extLst>
              <a:ext uri="{FF2B5EF4-FFF2-40B4-BE49-F238E27FC236}">
                <a16:creationId xmlns:a16="http://schemas.microsoft.com/office/drawing/2014/main" id="{1DA77906-D01C-9348-812E-9F7FC394E905}"/>
              </a:ext>
            </a:extLst>
          </p:cNvPr>
          <p:cNvPicPr>
            <a:picLocks noChangeAspect="1"/>
          </p:cNvPicPr>
          <p:nvPr userDrawn="1"/>
        </p:nvPicPr>
        <p:blipFill>
          <a:blip r:embed="rId7"/>
          <a:stretch>
            <a:fillRect/>
          </a:stretch>
        </p:blipFill>
        <p:spPr>
          <a:xfrm>
            <a:off x="1716250" y="8285103"/>
            <a:ext cx="776054" cy="631110"/>
          </a:xfrm>
          <a:prstGeom prst="rect">
            <a:avLst/>
          </a:prstGeom>
        </p:spPr>
      </p:pic>
      <p:pic>
        <p:nvPicPr>
          <p:cNvPr id="28" name="Picture 27">
            <a:extLst>
              <a:ext uri="{FF2B5EF4-FFF2-40B4-BE49-F238E27FC236}">
                <a16:creationId xmlns:a16="http://schemas.microsoft.com/office/drawing/2014/main" id="{AA66C71E-1890-DC44-9969-2FC9D9654F34}"/>
              </a:ext>
            </a:extLst>
          </p:cNvPr>
          <p:cNvPicPr>
            <a:picLocks noChangeAspect="1"/>
          </p:cNvPicPr>
          <p:nvPr userDrawn="1"/>
        </p:nvPicPr>
        <p:blipFill>
          <a:blip r:embed="rId5"/>
          <a:stretch>
            <a:fillRect/>
          </a:stretch>
        </p:blipFill>
        <p:spPr>
          <a:xfrm>
            <a:off x="5640866" y="8291720"/>
            <a:ext cx="698156" cy="620102"/>
          </a:xfrm>
          <a:prstGeom prst="rect">
            <a:avLst/>
          </a:prstGeom>
        </p:spPr>
      </p:pic>
      <p:pic>
        <p:nvPicPr>
          <p:cNvPr id="29" name="Picture 28">
            <a:extLst>
              <a:ext uri="{FF2B5EF4-FFF2-40B4-BE49-F238E27FC236}">
                <a16:creationId xmlns:a16="http://schemas.microsoft.com/office/drawing/2014/main" id="{F2DE7322-CD8B-5C41-AEB8-26E34E602C9B}"/>
              </a:ext>
            </a:extLst>
          </p:cNvPr>
          <p:cNvPicPr>
            <a:picLocks noChangeAspect="1"/>
          </p:cNvPicPr>
          <p:nvPr userDrawn="1"/>
        </p:nvPicPr>
        <p:blipFill>
          <a:blip r:embed="rId8"/>
          <a:stretch>
            <a:fillRect/>
          </a:stretch>
        </p:blipFill>
        <p:spPr>
          <a:xfrm>
            <a:off x="3090837" y="8296462"/>
            <a:ext cx="642945" cy="642945"/>
          </a:xfrm>
          <a:prstGeom prst="rect">
            <a:avLst/>
          </a:prstGeom>
        </p:spPr>
      </p:pic>
      <p:sp>
        <p:nvSpPr>
          <p:cNvPr id="30" name="TextBox 29">
            <a:extLst>
              <a:ext uri="{FF2B5EF4-FFF2-40B4-BE49-F238E27FC236}">
                <a16:creationId xmlns:a16="http://schemas.microsoft.com/office/drawing/2014/main" id="{482408DA-3D41-5141-99EF-EC68DC4127BE}"/>
              </a:ext>
            </a:extLst>
          </p:cNvPr>
          <p:cNvSpPr txBox="1"/>
          <p:nvPr userDrawn="1"/>
        </p:nvSpPr>
        <p:spPr>
          <a:xfrm>
            <a:off x="210392" y="7962962"/>
            <a:ext cx="5025735" cy="200055"/>
          </a:xfrm>
          <a:prstGeom prst="rect">
            <a:avLst/>
          </a:prstGeom>
          <a:noFill/>
        </p:spPr>
        <p:txBody>
          <a:bodyPr wrap="none" rtlCol="0">
            <a:spAutoFit/>
          </a:bodyPr>
          <a:lstStyle/>
          <a:p>
            <a:r>
              <a:rPr lang="en-US" sz="700" dirty="0"/>
              <a:t>*Data presented are for the census tract most closely matching Gunnison, so estimates may differ slightly for the official city boundary</a:t>
            </a:r>
          </a:p>
        </p:txBody>
      </p:sp>
      <p:pic>
        <p:nvPicPr>
          <p:cNvPr id="31" name="Picture 30" descr="A picture containing logo&#10;&#10;Description automatically generated">
            <a:extLst>
              <a:ext uri="{FF2B5EF4-FFF2-40B4-BE49-F238E27FC236}">
                <a16:creationId xmlns:a16="http://schemas.microsoft.com/office/drawing/2014/main" id="{9AA241A3-739A-9F44-AC23-2C1D88A0172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761718" y="4807458"/>
            <a:ext cx="3642036" cy="1748899"/>
          </a:xfrm>
          <a:prstGeom prst="rect">
            <a:avLst/>
          </a:prstGeom>
        </p:spPr>
      </p:pic>
      <p:sp>
        <p:nvSpPr>
          <p:cNvPr id="32" name="TextBox 31">
            <a:extLst>
              <a:ext uri="{FF2B5EF4-FFF2-40B4-BE49-F238E27FC236}">
                <a16:creationId xmlns:a16="http://schemas.microsoft.com/office/drawing/2014/main" id="{68BCC1DA-731C-F649-846F-FAC96DC4B331}"/>
              </a:ext>
            </a:extLst>
          </p:cNvPr>
          <p:cNvSpPr txBox="1"/>
          <p:nvPr userDrawn="1"/>
        </p:nvSpPr>
        <p:spPr>
          <a:xfrm>
            <a:off x="3194149" y="4548917"/>
            <a:ext cx="3152646" cy="492443"/>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Pre-covid Share of Local Labor Force in Most Impacted Occupations</a:t>
            </a:r>
          </a:p>
        </p:txBody>
      </p:sp>
    </p:spTree>
    <p:extLst>
      <p:ext uri="{BB962C8B-B14F-4D97-AF65-F5344CB8AC3E}">
        <p14:creationId xmlns:p14="http://schemas.microsoft.com/office/powerpoint/2010/main" val="27973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690" y="666044"/>
            <a:ext cx="6059686" cy="22109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0404" y="2657858"/>
            <a:ext cx="6048971" cy="5021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5763" y="8549929"/>
            <a:ext cx="2314575" cy="304800"/>
          </a:xfrm>
          <a:prstGeom prst="rect">
            <a:avLst/>
          </a:prstGeom>
        </p:spPr>
        <p:txBody>
          <a:bodyPr vert="horz" lIns="91440" tIns="45720" rIns="91440" bIns="45720" rtlCol="0" anchor="ctr"/>
          <a:lstStyle>
            <a:lvl1pPr algn="l">
              <a:defRPr sz="713">
                <a:solidFill>
                  <a:schemeClr val="tx1">
                    <a:alpha val="75000"/>
                  </a:schemeClr>
                </a:solidFill>
              </a:defRPr>
            </a:lvl1pPr>
          </a:lstStyle>
          <a:p>
            <a:fld id="{30B933E8-BA92-4D74-8CF0-943556AFF534}" type="datetimeFigureOut">
              <a:rPr lang="en-US" smtClean="0"/>
              <a:t>3/24/2022</a:t>
            </a:fld>
            <a:endParaRPr lang="en-US"/>
          </a:p>
        </p:txBody>
      </p:sp>
      <p:sp>
        <p:nvSpPr>
          <p:cNvPr id="5" name="Footer Placeholder 4"/>
          <p:cNvSpPr>
            <a:spLocks noGrp="1"/>
          </p:cNvSpPr>
          <p:nvPr>
            <p:ph type="ftr" sz="quarter" idx="3"/>
          </p:nvPr>
        </p:nvSpPr>
        <p:spPr>
          <a:xfrm>
            <a:off x="385763" y="8739596"/>
            <a:ext cx="2828925" cy="304800"/>
          </a:xfrm>
          <a:prstGeom prst="rect">
            <a:avLst/>
          </a:prstGeom>
        </p:spPr>
        <p:txBody>
          <a:bodyPr vert="horz" lIns="91440" tIns="45720" rIns="91440" bIns="45720" rtlCol="0" anchor="ctr"/>
          <a:lstStyle>
            <a:lvl1pPr algn="l">
              <a:defRPr sz="713"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4905895" y="7772998"/>
            <a:ext cx="1645920" cy="1862719"/>
          </a:xfrm>
          <a:prstGeom prst="rect">
            <a:avLst/>
          </a:prstGeom>
        </p:spPr>
        <p:txBody>
          <a:bodyPr vert="horz" lIns="91440" tIns="45720" rIns="91440" bIns="45720" rtlCol="0" anchor="b"/>
          <a:lstStyle>
            <a:lvl1pPr algn="r">
              <a:defRPr sz="6750" b="0">
                <a:ln>
                  <a:noFill/>
                </a:ln>
                <a:solidFill>
                  <a:schemeClr val="accent1">
                    <a:alpha val="20000"/>
                  </a:schemeClr>
                </a:solidFill>
                <a:latin typeface="+mj-lt"/>
              </a:defRPr>
            </a:lvl1pPr>
          </a:lstStyle>
          <a:p>
            <a:fld id="{1FAB8438-1BEB-4FFF-843A-E071825EE956}" type="slidenum">
              <a:rPr lang="en-US" smtClean="0"/>
              <a:t>‹#›</a:t>
            </a:fld>
            <a:endParaRPr lang="en-US"/>
          </a:p>
        </p:txBody>
      </p:sp>
    </p:spTree>
    <p:extLst>
      <p:ext uri="{BB962C8B-B14F-4D97-AF65-F5344CB8AC3E}">
        <p14:creationId xmlns:p14="http://schemas.microsoft.com/office/powerpoint/2010/main" val="753823767"/>
      </p:ext>
    </p:extLst>
  </p:cSld>
  <p:clrMap bg1="lt1" tx1="dk1" bg2="lt2" tx2="dk2" accent1="accent1" accent2="accent2" accent3="accent3" accent4="accent4" accent5="accent5" accent6="accent6" hlink="hlink" folHlink="folHlink"/>
  <p:sldLayoutIdLst>
    <p:sldLayoutId id="2147483710" r:id="rId1"/>
    <p:sldLayoutId id="2147483720" r:id="rId2"/>
    <p:sldLayoutId id="2147483721" r:id="rId3"/>
    <p:sldLayoutId id="2147483722" r:id="rId4"/>
    <p:sldLayoutId id="2147483723" r:id="rId5"/>
    <p:sldLayoutId id="2147483724" r:id="rId6"/>
    <p:sldLayoutId id="2147483725" r:id="rId7"/>
  </p:sldLayoutIdLst>
  <p:txStyles>
    <p:titleStyle>
      <a:lvl1pPr algn="l" defTabSz="685800" rtl="0" eaLnBrk="1" latinLnBrk="0" hangingPunct="1">
        <a:lnSpc>
          <a:spcPct val="90000"/>
        </a:lnSpc>
        <a:spcBef>
          <a:spcPct val="0"/>
        </a:spcBef>
        <a:buNone/>
        <a:defRPr sz="360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05740"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33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04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8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5D85DB-7818-E841-95F0-C32B05119249}"/>
              </a:ext>
            </a:extLst>
          </p:cNvPr>
          <p:cNvSpPr/>
          <p:nvPr/>
        </p:nvSpPr>
        <p:spPr>
          <a:xfrm>
            <a:off x="210393" y="186117"/>
            <a:ext cx="6408892" cy="1084333"/>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630A073-67E5-704F-8990-99A095EECDFE}"/>
              </a:ext>
            </a:extLst>
          </p:cNvPr>
          <p:cNvSpPr txBox="1"/>
          <p:nvPr/>
        </p:nvSpPr>
        <p:spPr>
          <a:xfrm>
            <a:off x="3469887" y="543617"/>
            <a:ext cx="3101272" cy="369332"/>
          </a:xfrm>
          <a:prstGeom prst="rect">
            <a:avLst/>
          </a:prstGeom>
          <a:noFill/>
        </p:spPr>
        <p:txBody>
          <a:bodyPr wrap="square" rtlCol="0">
            <a:spAutoFit/>
          </a:bodyPr>
          <a:lstStyle/>
          <a:p>
            <a:pPr algn="ctr"/>
            <a:r>
              <a:rPr lang="en-US" b="1" dirty="0">
                <a:solidFill>
                  <a:srgbClr val="D8117D"/>
                </a:solidFill>
              </a:rPr>
              <a:t>[your logo here]</a:t>
            </a:r>
            <a:endParaRPr lang="en-US" dirty="0">
              <a:solidFill>
                <a:srgbClr val="D8117D"/>
              </a:solidFill>
            </a:endParaRPr>
          </a:p>
        </p:txBody>
      </p:sp>
      <p:sp>
        <p:nvSpPr>
          <p:cNvPr id="5" name="TextBox 4">
            <a:extLst>
              <a:ext uri="{FF2B5EF4-FFF2-40B4-BE49-F238E27FC236}">
                <a16:creationId xmlns:a16="http://schemas.microsoft.com/office/drawing/2014/main" id="{3ED12BA0-6B67-0749-B2A7-AD34CB2DDCFC}"/>
              </a:ext>
            </a:extLst>
          </p:cNvPr>
          <p:cNvSpPr txBox="1"/>
          <p:nvPr/>
        </p:nvSpPr>
        <p:spPr>
          <a:xfrm>
            <a:off x="439437" y="535525"/>
            <a:ext cx="3089601" cy="369332"/>
          </a:xfrm>
          <a:prstGeom prst="rect">
            <a:avLst/>
          </a:prstGeom>
          <a:noFill/>
        </p:spPr>
        <p:txBody>
          <a:bodyPr wrap="square" rtlCol="0">
            <a:spAutoFit/>
          </a:bodyPr>
          <a:lstStyle/>
          <a:p>
            <a:pPr>
              <a:lnSpc>
                <a:spcPct val="100000"/>
              </a:lnSpc>
            </a:pPr>
            <a:r>
              <a:rPr lang="en-US" spc="-90" dirty="0">
                <a:solidFill>
                  <a:srgbClr val="00728F"/>
                </a:solidFill>
                <a:latin typeface="Calibri"/>
                <a:cs typeface="Calibri"/>
              </a:rPr>
              <a:t>Housing need:</a:t>
            </a:r>
            <a:r>
              <a:rPr lang="en-US" b="1" dirty="0"/>
              <a:t> </a:t>
            </a:r>
            <a:r>
              <a:rPr lang="en-US" b="1" dirty="0">
                <a:solidFill>
                  <a:srgbClr val="D8117D"/>
                </a:solidFill>
              </a:rPr>
              <a:t>[insert location]</a:t>
            </a:r>
            <a:endParaRPr lang="en-US" spc="-90" dirty="0">
              <a:solidFill>
                <a:srgbClr val="00728F"/>
              </a:solidFill>
              <a:latin typeface="Calibri"/>
              <a:cs typeface="Calibri"/>
            </a:endParaRPr>
          </a:p>
        </p:txBody>
      </p:sp>
      <p:sp>
        <p:nvSpPr>
          <p:cNvPr id="6" name="Rectangle 5">
            <a:extLst>
              <a:ext uri="{FF2B5EF4-FFF2-40B4-BE49-F238E27FC236}">
                <a16:creationId xmlns:a16="http://schemas.microsoft.com/office/drawing/2014/main" id="{8F947796-06BF-7942-A21B-28EF4CDA5409}"/>
              </a:ext>
            </a:extLst>
          </p:cNvPr>
          <p:cNvSpPr/>
          <p:nvPr/>
        </p:nvSpPr>
        <p:spPr>
          <a:xfrm>
            <a:off x="210392" y="1456567"/>
            <a:ext cx="6408892" cy="2888856"/>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9BB7B6-8909-D748-AD78-49C698D4AB56}"/>
              </a:ext>
            </a:extLst>
          </p:cNvPr>
          <p:cNvSpPr txBox="1"/>
          <p:nvPr/>
        </p:nvSpPr>
        <p:spPr>
          <a:xfrm>
            <a:off x="816519" y="1951630"/>
            <a:ext cx="145252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Housing insecurity</a:t>
            </a:r>
          </a:p>
        </p:txBody>
      </p:sp>
      <p:sp>
        <p:nvSpPr>
          <p:cNvPr id="8" name="TextBox 7">
            <a:extLst>
              <a:ext uri="{FF2B5EF4-FFF2-40B4-BE49-F238E27FC236}">
                <a16:creationId xmlns:a16="http://schemas.microsoft.com/office/drawing/2014/main" id="{93880E0C-978C-8745-8F89-E799B493CC6C}"/>
              </a:ext>
            </a:extLst>
          </p:cNvPr>
          <p:cNvSpPr txBox="1"/>
          <p:nvPr/>
        </p:nvSpPr>
        <p:spPr>
          <a:xfrm>
            <a:off x="238716" y="2244018"/>
            <a:ext cx="2820074" cy="1015663"/>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With millions of households either directly affected by the virus or by the ripple effects of job losses and business closures, housing stability has emerged as a critical issue nation wide. High rates of pre-covid housing cost-burden show the level of pre-existing vulnerability, especially for renters.</a:t>
            </a:r>
          </a:p>
        </p:txBody>
      </p:sp>
      <p:sp>
        <p:nvSpPr>
          <p:cNvPr id="9" name="TextBox 8">
            <a:extLst>
              <a:ext uri="{FF2B5EF4-FFF2-40B4-BE49-F238E27FC236}">
                <a16:creationId xmlns:a16="http://schemas.microsoft.com/office/drawing/2014/main" id="{DE0B2501-1760-5D43-9715-CCE18C3BEB27}"/>
              </a:ext>
            </a:extLst>
          </p:cNvPr>
          <p:cNvSpPr txBox="1"/>
          <p:nvPr/>
        </p:nvSpPr>
        <p:spPr>
          <a:xfrm>
            <a:off x="1919831" y="3348218"/>
            <a:ext cx="1333500" cy="523220"/>
          </a:xfrm>
          <a:prstGeom prst="rect">
            <a:avLst/>
          </a:prstGeom>
          <a:noFill/>
        </p:spPr>
        <p:txBody>
          <a:bodyPr wrap="square" rtlCol="0">
            <a:spAutoFit/>
          </a:bodyPr>
          <a:lstStyle/>
          <a:p>
            <a:pPr algn="ctr"/>
            <a:r>
              <a:rPr lang="en-US" b="1" dirty="0">
                <a:solidFill>
                  <a:srgbClr val="D8117D"/>
                </a:solidFill>
                <a:latin typeface="Calibri" panose="020F0502020204030204" pitchFamily="34" charset="0"/>
                <a:cs typeface="Calibri" panose="020F0502020204030204" pitchFamily="34" charset="0"/>
              </a:rPr>
              <a:t>XX%</a:t>
            </a:r>
            <a:r>
              <a:rPr lang="en-US" b="1" dirty="0">
                <a:solidFill>
                  <a:srgbClr val="D8117D"/>
                </a:solidFill>
              </a:rPr>
              <a:t>  </a:t>
            </a:r>
          </a:p>
          <a:p>
            <a:pPr algn="ctr"/>
            <a:r>
              <a:rPr lang="en-US" sz="1000" b="1" dirty="0">
                <a:solidFill>
                  <a:srgbClr val="007FA0"/>
                </a:solidFill>
              </a:rPr>
              <a:t>cost burdened renters</a:t>
            </a:r>
          </a:p>
        </p:txBody>
      </p:sp>
      <p:pic>
        <p:nvPicPr>
          <p:cNvPr id="10" name="Picture 9">
            <a:extLst>
              <a:ext uri="{FF2B5EF4-FFF2-40B4-BE49-F238E27FC236}">
                <a16:creationId xmlns:a16="http://schemas.microsoft.com/office/drawing/2014/main" id="{FBF5E6C0-E870-AF43-8C76-E567A9D5D127}"/>
              </a:ext>
            </a:extLst>
          </p:cNvPr>
          <p:cNvPicPr>
            <a:picLocks noChangeAspect="1"/>
          </p:cNvPicPr>
          <p:nvPr/>
        </p:nvPicPr>
        <p:blipFill>
          <a:blip r:embed="rId2"/>
          <a:stretch>
            <a:fillRect/>
          </a:stretch>
        </p:blipFill>
        <p:spPr>
          <a:xfrm>
            <a:off x="325003" y="1585566"/>
            <a:ext cx="581305" cy="581305"/>
          </a:xfrm>
          <a:prstGeom prst="rect">
            <a:avLst/>
          </a:prstGeom>
        </p:spPr>
      </p:pic>
      <p:sp>
        <p:nvSpPr>
          <p:cNvPr id="12" name="TextBox 11">
            <a:extLst>
              <a:ext uri="{FF2B5EF4-FFF2-40B4-BE49-F238E27FC236}">
                <a16:creationId xmlns:a16="http://schemas.microsoft.com/office/drawing/2014/main" id="{304CE690-AEAB-EF47-ABEE-89EC0DF63BB2}"/>
              </a:ext>
            </a:extLst>
          </p:cNvPr>
          <p:cNvSpPr txBox="1"/>
          <p:nvPr/>
        </p:nvSpPr>
        <p:spPr>
          <a:xfrm>
            <a:off x="301430" y="3348218"/>
            <a:ext cx="1632565" cy="523220"/>
          </a:xfrm>
          <a:prstGeom prst="rect">
            <a:avLst/>
          </a:prstGeom>
          <a:noFill/>
        </p:spPr>
        <p:txBody>
          <a:bodyPr wrap="square" rtlCol="0">
            <a:spAutoFit/>
          </a:bodyPr>
          <a:lstStyle/>
          <a:p>
            <a:pPr algn="ctr"/>
            <a:r>
              <a:rPr lang="en-US" b="1" dirty="0">
                <a:solidFill>
                  <a:srgbClr val="D8117D"/>
                </a:solidFill>
                <a:latin typeface="Calibri" panose="020F0502020204030204" pitchFamily="34" charset="0"/>
                <a:cs typeface="Calibri" panose="020F0502020204030204" pitchFamily="34" charset="0"/>
              </a:rPr>
              <a:t>XX%  </a:t>
            </a:r>
          </a:p>
          <a:p>
            <a:pPr algn="ctr"/>
            <a:r>
              <a:rPr lang="en-US" sz="1000" b="1" dirty="0">
                <a:solidFill>
                  <a:srgbClr val="007FA0"/>
                </a:solidFill>
              </a:rPr>
              <a:t>cost burdened homeowners</a:t>
            </a:r>
          </a:p>
        </p:txBody>
      </p:sp>
      <p:sp>
        <p:nvSpPr>
          <p:cNvPr id="13" name="Rectangle 12">
            <a:extLst>
              <a:ext uri="{FF2B5EF4-FFF2-40B4-BE49-F238E27FC236}">
                <a16:creationId xmlns:a16="http://schemas.microsoft.com/office/drawing/2014/main" id="{98529F9E-CA97-2D46-9D3D-A48F6101619A}"/>
              </a:ext>
            </a:extLst>
          </p:cNvPr>
          <p:cNvSpPr/>
          <p:nvPr/>
        </p:nvSpPr>
        <p:spPr>
          <a:xfrm>
            <a:off x="210392" y="4526817"/>
            <a:ext cx="6408892" cy="2070963"/>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F5DFCB-1C75-B244-BA36-247A4941EE9D}"/>
              </a:ext>
            </a:extLst>
          </p:cNvPr>
          <p:cNvSpPr txBox="1"/>
          <p:nvPr/>
        </p:nvSpPr>
        <p:spPr>
          <a:xfrm>
            <a:off x="1115923" y="5021880"/>
            <a:ext cx="145252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Economic stability</a:t>
            </a:r>
          </a:p>
        </p:txBody>
      </p:sp>
      <p:sp>
        <p:nvSpPr>
          <p:cNvPr id="15" name="TextBox 14">
            <a:extLst>
              <a:ext uri="{FF2B5EF4-FFF2-40B4-BE49-F238E27FC236}">
                <a16:creationId xmlns:a16="http://schemas.microsoft.com/office/drawing/2014/main" id="{EDB64D02-0310-9944-A6E5-93BEAC04F26D}"/>
              </a:ext>
            </a:extLst>
          </p:cNvPr>
          <p:cNvSpPr txBox="1"/>
          <p:nvPr/>
        </p:nvSpPr>
        <p:spPr>
          <a:xfrm>
            <a:off x="238716" y="5314268"/>
            <a:ext cx="2820074" cy="861774"/>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The country has experienced its highest level of unemployment since 1948, thanks to economic fallout from the pandemic. However, local impacts have varied significantly based on preexisting levels of economic security and local job markets.</a:t>
            </a:r>
          </a:p>
        </p:txBody>
      </p:sp>
      <p:pic>
        <p:nvPicPr>
          <p:cNvPr id="16" name="Picture 15">
            <a:extLst>
              <a:ext uri="{FF2B5EF4-FFF2-40B4-BE49-F238E27FC236}">
                <a16:creationId xmlns:a16="http://schemas.microsoft.com/office/drawing/2014/main" id="{B3DB1FBB-775E-CC4B-B883-DF157D513549}"/>
              </a:ext>
            </a:extLst>
          </p:cNvPr>
          <p:cNvPicPr>
            <a:picLocks noChangeAspect="1"/>
          </p:cNvPicPr>
          <p:nvPr/>
        </p:nvPicPr>
        <p:blipFill>
          <a:blip r:embed="rId3"/>
          <a:stretch>
            <a:fillRect/>
          </a:stretch>
        </p:blipFill>
        <p:spPr>
          <a:xfrm>
            <a:off x="356050" y="4660028"/>
            <a:ext cx="799984" cy="578052"/>
          </a:xfrm>
          <a:prstGeom prst="rect">
            <a:avLst/>
          </a:prstGeom>
        </p:spPr>
      </p:pic>
      <p:sp>
        <p:nvSpPr>
          <p:cNvPr id="17" name="Rectangle 16">
            <a:extLst>
              <a:ext uri="{FF2B5EF4-FFF2-40B4-BE49-F238E27FC236}">
                <a16:creationId xmlns:a16="http://schemas.microsoft.com/office/drawing/2014/main" id="{A4E0E1CB-A68D-E54E-8DF8-2C2E49B7A64C}"/>
              </a:ext>
            </a:extLst>
          </p:cNvPr>
          <p:cNvSpPr/>
          <p:nvPr/>
        </p:nvSpPr>
        <p:spPr>
          <a:xfrm>
            <a:off x="3269182" y="4713731"/>
            <a:ext cx="3171218" cy="1656104"/>
          </a:xfrm>
          <a:prstGeom prst="rect">
            <a:avLst/>
          </a:prstGeom>
          <a:solidFill>
            <a:schemeClr val="bg1"/>
          </a:solidFill>
          <a:ln>
            <a:solidFill>
              <a:srgbClr val="D81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DCA97C-171C-C94D-B305-0D94B4CD8977}"/>
              </a:ext>
            </a:extLst>
          </p:cNvPr>
          <p:cNvSpPr/>
          <p:nvPr/>
        </p:nvSpPr>
        <p:spPr>
          <a:xfrm>
            <a:off x="210392" y="6766346"/>
            <a:ext cx="6408892" cy="1155758"/>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C843850-B34F-4148-8A90-7F343E4306C3}"/>
              </a:ext>
            </a:extLst>
          </p:cNvPr>
          <p:cNvSpPr txBox="1"/>
          <p:nvPr/>
        </p:nvSpPr>
        <p:spPr>
          <a:xfrm>
            <a:off x="1010727" y="7261409"/>
            <a:ext cx="171629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Access to resources</a:t>
            </a:r>
          </a:p>
        </p:txBody>
      </p:sp>
      <p:sp>
        <p:nvSpPr>
          <p:cNvPr id="20" name="TextBox 19">
            <a:extLst>
              <a:ext uri="{FF2B5EF4-FFF2-40B4-BE49-F238E27FC236}">
                <a16:creationId xmlns:a16="http://schemas.microsoft.com/office/drawing/2014/main" id="{A305C824-EBF3-DB42-B1B0-8D7B25600766}"/>
              </a:ext>
            </a:extLst>
          </p:cNvPr>
          <p:cNvSpPr txBox="1"/>
          <p:nvPr/>
        </p:nvSpPr>
        <p:spPr>
          <a:xfrm>
            <a:off x="238715" y="7553797"/>
            <a:ext cx="2488301"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US Census ACS 2015-2019 5-year Estimates.</a:t>
            </a:r>
          </a:p>
        </p:txBody>
      </p:sp>
      <p:pic>
        <p:nvPicPr>
          <p:cNvPr id="21" name="Picture 20">
            <a:extLst>
              <a:ext uri="{FF2B5EF4-FFF2-40B4-BE49-F238E27FC236}">
                <a16:creationId xmlns:a16="http://schemas.microsoft.com/office/drawing/2014/main" id="{FB4444C0-20D2-C249-921E-038E1F4E4315}"/>
              </a:ext>
            </a:extLst>
          </p:cNvPr>
          <p:cNvPicPr>
            <a:picLocks noChangeAspect="1"/>
          </p:cNvPicPr>
          <p:nvPr/>
        </p:nvPicPr>
        <p:blipFill>
          <a:blip r:embed="rId4"/>
          <a:stretch>
            <a:fillRect/>
          </a:stretch>
        </p:blipFill>
        <p:spPr>
          <a:xfrm>
            <a:off x="383197" y="6897986"/>
            <a:ext cx="652584" cy="579624"/>
          </a:xfrm>
          <a:prstGeom prst="rect">
            <a:avLst/>
          </a:prstGeom>
        </p:spPr>
      </p:pic>
      <p:sp>
        <p:nvSpPr>
          <p:cNvPr id="22" name="TextBox 21">
            <a:extLst>
              <a:ext uri="{FF2B5EF4-FFF2-40B4-BE49-F238E27FC236}">
                <a16:creationId xmlns:a16="http://schemas.microsoft.com/office/drawing/2014/main" id="{CE376C4F-E213-B745-9967-4B7F95C3E9D3}"/>
              </a:ext>
            </a:extLst>
          </p:cNvPr>
          <p:cNvSpPr txBox="1"/>
          <p:nvPr/>
        </p:nvSpPr>
        <p:spPr>
          <a:xfrm>
            <a:off x="2973889" y="7008967"/>
            <a:ext cx="1027653" cy="677108"/>
          </a:xfrm>
          <a:prstGeom prst="rect">
            <a:avLst/>
          </a:prstGeom>
          <a:noFill/>
        </p:spPr>
        <p:txBody>
          <a:bodyPr wrap="square" rtlCol="0">
            <a:spAutoFit/>
          </a:bodyPr>
          <a:lstStyle/>
          <a:p>
            <a:pPr algn="ctr"/>
            <a:r>
              <a:rPr lang="en-US" b="1" dirty="0">
                <a:solidFill>
                  <a:srgbClr val="D8117D"/>
                </a:solidFill>
                <a:latin typeface="Calibri" panose="020F0502020204030204" pitchFamily="34" charset="0"/>
                <a:cs typeface="Calibri" panose="020F0502020204030204" pitchFamily="34" charset="0"/>
              </a:rPr>
              <a:t>XX%</a:t>
            </a:r>
            <a:r>
              <a:rPr lang="en-US" b="1" dirty="0">
                <a:solidFill>
                  <a:srgbClr val="D8117D"/>
                </a:solidFill>
              </a:rPr>
              <a:t>  </a:t>
            </a:r>
          </a:p>
          <a:p>
            <a:pPr algn="ctr"/>
            <a:r>
              <a:rPr lang="en-US" sz="1000" b="1" dirty="0">
                <a:solidFill>
                  <a:srgbClr val="007FA0"/>
                </a:solidFill>
              </a:rPr>
              <a:t>No computer device</a:t>
            </a:r>
          </a:p>
        </p:txBody>
      </p:sp>
      <p:sp>
        <p:nvSpPr>
          <p:cNvPr id="23" name="TextBox 22">
            <a:extLst>
              <a:ext uri="{FF2B5EF4-FFF2-40B4-BE49-F238E27FC236}">
                <a16:creationId xmlns:a16="http://schemas.microsoft.com/office/drawing/2014/main" id="{7151EEBB-245A-C64A-8CAD-FC7FD05DD75D}"/>
              </a:ext>
            </a:extLst>
          </p:cNvPr>
          <p:cNvSpPr txBox="1"/>
          <p:nvPr/>
        </p:nvSpPr>
        <p:spPr>
          <a:xfrm>
            <a:off x="4304994" y="7008967"/>
            <a:ext cx="817263" cy="677108"/>
          </a:xfrm>
          <a:prstGeom prst="rect">
            <a:avLst/>
          </a:prstGeom>
          <a:noFill/>
        </p:spPr>
        <p:txBody>
          <a:bodyPr wrap="square" rtlCol="0">
            <a:spAutoFit/>
          </a:bodyPr>
          <a:lstStyle/>
          <a:p>
            <a:pPr algn="ctr"/>
            <a:r>
              <a:rPr lang="en-US" b="1" dirty="0">
                <a:solidFill>
                  <a:srgbClr val="D8117D"/>
                </a:solidFill>
                <a:latin typeface="Calibri" panose="020F0502020204030204" pitchFamily="34" charset="0"/>
                <a:cs typeface="Calibri" panose="020F0502020204030204" pitchFamily="34" charset="0"/>
              </a:rPr>
              <a:t>XX%  </a:t>
            </a:r>
          </a:p>
          <a:p>
            <a:pPr algn="ctr"/>
            <a:r>
              <a:rPr lang="en-US" sz="1000" b="1" dirty="0">
                <a:solidFill>
                  <a:srgbClr val="007FA0"/>
                </a:solidFill>
              </a:rPr>
              <a:t>No internet access</a:t>
            </a:r>
          </a:p>
        </p:txBody>
      </p:sp>
      <p:sp>
        <p:nvSpPr>
          <p:cNvPr id="24" name="TextBox 23">
            <a:extLst>
              <a:ext uri="{FF2B5EF4-FFF2-40B4-BE49-F238E27FC236}">
                <a16:creationId xmlns:a16="http://schemas.microsoft.com/office/drawing/2014/main" id="{81C36CFA-CB69-CD44-9676-F49351D50F53}"/>
              </a:ext>
            </a:extLst>
          </p:cNvPr>
          <p:cNvSpPr txBox="1"/>
          <p:nvPr/>
        </p:nvSpPr>
        <p:spPr>
          <a:xfrm>
            <a:off x="5437874" y="7008880"/>
            <a:ext cx="890097" cy="677108"/>
          </a:xfrm>
          <a:prstGeom prst="rect">
            <a:avLst/>
          </a:prstGeom>
          <a:noFill/>
        </p:spPr>
        <p:txBody>
          <a:bodyPr wrap="square" rtlCol="0">
            <a:spAutoFit/>
          </a:bodyPr>
          <a:lstStyle/>
          <a:p>
            <a:pPr algn="ctr"/>
            <a:r>
              <a:rPr lang="en-US" b="1" dirty="0">
                <a:solidFill>
                  <a:srgbClr val="D8117D"/>
                </a:solidFill>
                <a:latin typeface="Calibri" panose="020F0502020204030204" pitchFamily="34" charset="0"/>
                <a:cs typeface="Calibri" panose="020F0502020204030204" pitchFamily="34" charset="0"/>
              </a:rPr>
              <a:t>XX%  </a:t>
            </a:r>
          </a:p>
          <a:p>
            <a:pPr algn="ctr"/>
            <a:r>
              <a:rPr lang="en-US" sz="1000" b="1" dirty="0">
                <a:solidFill>
                  <a:srgbClr val="007FA0"/>
                </a:solidFill>
              </a:rPr>
              <a:t>Rely on public transit</a:t>
            </a:r>
          </a:p>
        </p:txBody>
      </p:sp>
      <p:pic>
        <p:nvPicPr>
          <p:cNvPr id="25" name="Picture 24">
            <a:extLst>
              <a:ext uri="{FF2B5EF4-FFF2-40B4-BE49-F238E27FC236}">
                <a16:creationId xmlns:a16="http://schemas.microsoft.com/office/drawing/2014/main" id="{701B5889-E053-2B47-A86F-D88EFEAF65A5}"/>
              </a:ext>
            </a:extLst>
          </p:cNvPr>
          <p:cNvPicPr>
            <a:picLocks noChangeAspect="1"/>
          </p:cNvPicPr>
          <p:nvPr/>
        </p:nvPicPr>
        <p:blipFill>
          <a:blip r:embed="rId5"/>
          <a:stretch>
            <a:fillRect/>
          </a:stretch>
        </p:blipFill>
        <p:spPr>
          <a:xfrm>
            <a:off x="452670" y="8286344"/>
            <a:ext cx="638601" cy="638601"/>
          </a:xfrm>
          <a:prstGeom prst="rect">
            <a:avLst/>
          </a:prstGeom>
        </p:spPr>
      </p:pic>
      <p:pic>
        <p:nvPicPr>
          <p:cNvPr id="26" name="Picture 25">
            <a:extLst>
              <a:ext uri="{FF2B5EF4-FFF2-40B4-BE49-F238E27FC236}">
                <a16:creationId xmlns:a16="http://schemas.microsoft.com/office/drawing/2014/main" id="{D98B04CA-B4B4-4546-B813-39D95EF37F6B}"/>
              </a:ext>
            </a:extLst>
          </p:cNvPr>
          <p:cNvPicPr>
            <a:picLocks noChangeAspect="1"/>
          </p:cNvPicPr>
          <p:nvPr/>
        </p:nvPicPr>
        <p:blipFill>
          <a:blip r:embed="rId3"/>
          <a:stretch>
            <a:fillRect/>
          </a:stretch>
        </p:blipFill>
        <p:spPr>
          <a:xfrm>
            <a:off x="4253452" y="8306474"/>
            <a:ext cx="860740" cy="621954"/>
          </a:xfrm>
          <a:prstGeom prst="rect">
            <a:avLst/>
          </a:prstGeom>
        </p:spPr>
      </p:pic>
      <p:pic>
        <p:nvPicPr>
          <p:cNvPr id="27" name="Picture 26">
            <a:extLst>
              <a:ext uri="{FF2B5EF4-FFF2-40B4-BE49-F238E27FC236}">
                <a16:creationId xmlns:a16="http://schemas.microsoft.com/office/drawing/2014/main" id="{6164338E-6FEA-364A-8CE4-4CD86D948D51}"/>
              </a:ext>
            </a:extLst>
          </p:cNvPr>
          <p:cNvPicPr>
            <a:picLocks noChangeAspect="1"/>
          </p:cNvPicPr>
          <p:nvPr/>
        </p:nvPicPr>
        <p:blipFill>
          <a:blip r:embed="rId6"/>
          <a:stretch>
            <a:fillRect/>
          </a:stretch>
        </p:blipFill>
        <p:spPr>
          <a:xfrm>
            <a:off x="1716250" y="8285103"/>
            <a:ext cx="776054" cy="631110"/>
          </a:xfrm>
          <a:prstGeom prst="rect">
            <a:avLst/>
          </a:prstGeom>
        </p:spPr>
      </p:pic>
      <p:pic>
        <p:nvPicPr>
          <p:cNvPr id="28" name="Picture 27">
            <a:extLst>
              <a:ext uri="{FF2B5EF4-FFF2-40B4-BE49-F238E27FC236}">
                <a16:creationId xmlns:a16="http://schemas.microsoft.com/office/drawing/2014/main" id="{153D9AF5-A8A5-9A4F-A18B-55D21C0BC606}"/>
              </a:ext>
            </a:extLst>
          </p:cNvPr>
          <p:cNvPicPr>
            <a:picLocks noChangeAspect="1"/>
          </p:cNvPicPr>
          <p:nvPr/>
        </p:nvPicPr>
        <p:blipFill>
          <a:blip r:embed="rId4"/>
          <a:stretch>
            <a:fillRect/>
          </a:stretch>
        </p:blipFill>
        <p:spPr>
          <a:xfrm>
            <a:off x="5640866" y="8291720"/>
            <a:ext cx="698156" cy="620102"/>
          </a:xfrm>
          <a:prstGeom prst="rect">
            <a:avLst/>
          </a:prstGeom>
        </p:spPr>
      </p:pic>
      <p:pic>
        <p:nvPicPr>
          <p:cNvPr id="29" name="Picture 28">
            <a:extLst>
              <a:ext uri="{FF2B5EF4-FFF2-40B4-BE49-F238E27FC236}">
                <a16:creationId xmlns:a16="http://schemas.microsoft.com/office/drawing/2014/main" id="{F34CC493-6284-0445-A5E7-DD17F37547AE}"/>
              </a:ext>
            </a:extLst>
          </p:cNvPr>
          <p:cNvPicPr>
            <a:picLocks noChangeAspect="1"/>
          </p:cNvPicPr>
          <p:nvPr/>
        </p:nvPicPr>
        <p:blipFill>
          <a:blip r:embed="rId7"/>
          <a:stretch>
            <a:fillRect/>
          </a:stretch>
        </p:blipFill>
        <p:spPr>
          <a:xfrm>
            <a:off x="3090837" y="8296462"/>
            <a:ext cx="642945" cy="642945"/>
          </a:xfrm>
          <a:prstGeom prst="rect">
            <a:avLst/>
          </a:prstGeom>
        </p:spPr>
      </p:pic>
      <p:sp>
        <p:nvSpPr>
          <p:cNvPr id="30" name="Rectangle 29">
            <a:extLst>
              <a:ext uri="{FF2B5EF4-FFF2-40B4-BE49-F238E27FC236}">
                <a16:creationId xmlns:a16="http://schemas.microsoft.com/office/drawing/2014/main" id="{064439D4-919A-3747-AB06-DFEBDA65C47C}"/>
              </a:ext>
            </a:extLst>
          </p:cNvPr>
          <p:cNvSpPr/>
          <p:nvPr/>
        </p:nvSpPr>
        <p:spPr>
          <a:xfrm>
            <a:off x="210392" y="7922104"/>
            <a:ext cx="6408892" cy="210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36953AD-181E-454B-805B-94D82DC7A61D}"/>
              </a:ext>
            </a:extLst>
          </p:cNvPr>
          <p:cNvSpPr/>
          <p:nvPr/>
        </p:nvSpPr>
        <p:spPr>
          <a:xfrm>
            <a:off x="3272022" y="1595939"/>
            <a:ext cx="3168378" cy="2168226"/>
          </a:xfrm>
          <a:prstGeom prst="rect">
            <a:avLst/>
          </a:prstGeom>
          <a:solidFill>
            <a:schemeClr val="bg1"/>
          </a:solidFill>
          <a:ln>
            <a:solidFill>
              <a:srgbClr val="D81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39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C"/>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529F9E-CA97-2D46-9D3D-A48F6101619A}"/>
              </a:ext>
            </a:extLst>
          </p:cNvPr>
          <p:cNvSpPr/>
          <p:nvPr/>
        </p:nvSpPr>
        <p:spPr>
          <a:xfrm>
            <a:off x="210392" y="4526817"/>
            <a:ext cx="6408892" cy="2070963"/>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A5D85DB-7818-E841-95F0-C32B05119249}"/>
              </a:ext>
            </a:extLst>
          </p:cNvPr>
          <p:cNvSpPr/>
          <p:nvPr/>
        </p:nvSpPr>
        <p:spPr>
          <a:xfrm>
            <a:off x="210393" y="186117"/>
            <a:ext cx="6408892" cy="1084333"/>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D12BA0-6B67-0749-B2A7-AD34CB2DDCFC}"/>
              </a:ext>
            </a:extLst>
          </p:cNvPr>
          <p:cNvSpPr txBox="1"/>
          <p:nvPr/>
        </p:nvSpPr>
        <p:spPr>
          <a:xfrm>
            <a:off x="439437" y="535525"/>
            <a:ext cx="3089601" cy="369332"/>
          </a:xfrm>
          <a:prstGeom prst="rect">
            <a:avLst/>
          </a:prstGeom>
          <a:noFill/>
        </p:spPr>
        <p:txBody>
          <a:bodyPr wrap="square" rtlCol="0">
            <a:spAutoFit/>
          </a:bodyPr>
          <a:lstStyle/>
          <a:p>
            <a:pPr>
              <a:lnSpc>
                <a:spcPct val="100000"/>
              </a:lnSpc>
            </a:pPr>
            <a:r>
              <a:rPr lang="en-US" spc="-90" dirty="0">
                <a:solidFill>
                  <a:srgbClr val="00728F"/>
                </a:solidFill>
                <a:latin typeface="Calibri"/>
                <a:cs typeface="Calibri"/>
              </a:rPr>
              <a:t>Housing need:</a:t>
            </a:r>
            <a:r>
              <a:rPr lang="en-US" b="1" dirty="0"/>
              <a:t> Gunnison, CO</a:t>
            </a:r>
            <a:endParaRPr lang="en-US" spc="-90" dirty="0">
              <a:latin typeface="Calibri"/>
              <a:cs typeface="Calibri"/>
            </a:endParaRPr>
          </a:p>
        </p:txBody>
      </p:sp>
      <p:sp>
        <p:nvSpPr>
          <p:cNvPr id="6" name="Rectangle 5">
            <a:extLst>
              <a:ext uri="{FF2B5EF4-FFF2-40B4-BE49-F238E27FC236}">
                <a16:creationId xmlns:a16="http://schemas.microsoft.com/office/drawing/2014/main" id="{8F947796-06BF-7942-A21B-28EF4CDA5409}"/>
              </a:ext>
            </a:extLst>
          </p:cNvPr>
          <p:cNvSpPr/>
          <p:nvPr/>
        </p:nvSpPr>
        <p:spPr>
          <a:xfrm>
            <a:off x="210392" y="1456567"/>
            <a:ext cx="6408892" cy="2888856"/>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9BB7B6-8909-D748-AD78-49C698D4AB56}"/>
              </a:ext>
            </a:extLst>
          </p:cNvPr>
          <p:cNvSpPr txBox="1"/>
          <p:nvPr/>
        </p:nvSpPr>
        <p:spPr>
          <a:xfrm>
            <a:off x="816519" y="1951630"/>
            <a:ext cx="145252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Housing insecurity</a:t>
            </a:r>
          </a:p>
        </p:txBody>
      </p:sp>
      <p:sp>
        <p:nvSpPr>
          <p:cNvPr id="8" name="TextBox 7">
            <a:extLst>
              <a:ext uri="{FF2B5EF4-FFF2-40B4-BE49-F238E27FC236}">
                <a16:creationId xmlns:a16="http://schemas.microsoft.com/office/drawing/2014/main" id="{93880E0C-978C-8745-8F89-E799B493CC6C}"/>
              </a:ext>
            </a:extLst>
          </p:cNvPr>
          <p:cNvSpPr txBox="1"/>
          <p:nvPr/>
        </p:nvSpPr>
        <p:spPr>
          <a:xfrm>
            <a:off x="238716" y="2244018"/>
            <a:ext cx="2820074" cy="1015663"/>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With millions of households either directly affected by the virus or by the ripple effects of job losses and business closures, housing stability has emerged as a critical issue nation wide. High rates of pre-covid housing cost-burden show the level of pre-existing vulnerability, especially for renters.</a:t>
            </a:r>
          </a:p>
        </p:txBody>
      </p:sp>
      <p:sp>
        <p:nvSpPr>
          <p:cNvPr id="9" name="TextBox 8">
            <a:extLst>
              <a:ext uri="{FF2B5EF4-FFF2-40B4-BE49-F238E27FC236}">
                <a16:creationId xmlns:a16="http://schemas.microsoft.com/office/drawing/2014/main" id="{DE0B2501-1760-5D43-9715-CCE18C3BEB27}"/>
              </a:ext>
            </a:extLst>
          </p:cNvPr>
          <p:cNvSpPr txBox="1"/>
          <p:nvPr/>
        </p:nvSpPr>
        <p:spPr>
          <a:xfrm>
            <a:off x="1919831" y="3348218"/>
            <a:ext cx="1333500" cy="523220"/>
          </a:xfrm>
          <a:prstGeom prst="rect">
            <a:avLst/>
          </a:prstGeom>
          <a:noFill/>
        </p:spPr>
        <p:txBody>
          <a:bodyPr wrap="square" rtlCol="0">
            <a:spAutoFit/>
          </a:bodyPr>
          <a:lstStyle/>
          <a:p>
            <a:pPr algn="ctr"/>
            <a:r>
              <a:rPr lang="en-US" b="1" dirty="0">
                <a:solidFill>
                  <a:srgbClr val="00728F"/>
                </a:solidFill>
                <a:latin typeface="Calibri" panose="020F0502020204030204" pitchFamily="34" charset="0"/>
                <a:cs typeface="Calibri" panose="020F0502020204030204" pitchFamily="34" charset="0"/>
              </a:rPr>
              <a:t>51%</a:t>
            </a:r>
            <a:r>
              <a:rPr lang="en-US" b="1" dirty="0">
                <a:solidFill>
                  <a:srgbClr val="00728F"/>
                </a:solidFill>
              </a:rPr>
              <a:t>  </a:t>
            </a:r>
          </a:p>
          <a:p>
            <a:pPr algn="ctr"/>
            <a:r>
              <a:rPr lang="en-US" sz="1000" b="1" dirty="0">
                <a:solidFill>
                  <a:srgbClr val="007FA0"/>
                </a:solidFill>
              </a:rPr>
              <a:t>cost burdened renters</a:t>
            </a:r>
          </a:p>
        </p:txBody>
      </p:sp>
      <p:pic>
        <p:nvPicPr>
          <p:cNvPr id="10" name="Picture 9">
            <a:extLst>
              <a:ext uri="{FF2B5EF4-FFF2-40B4-BE49-F238E27FC236}">
                <a16:creationId xmlns:a16="http://schemas.microsoft.com/office/drawing/2014/main" id="{FBF5E6C0-E870-AF43-8C76-E567A9D5D127}"/>
              </a:ext>
            </a:extLst>
          </p:cNvPr>
          <p:cNvPicPr>
            <a:picLocks noChangeAspect="1"/>
          </p:cNvPicPr>
          <p:nvPr/>
        </p:nvPicPr>
        <p:blipFill>
          <a:blip r:embed="rId2"/>
          <a:stretch>
            <a:fillRect/>
          </a:stretch>
        </p:blipFill>
        <p:spPr>
          <a:xfrm>
            <a:off x="325003" y="1585566"/>
            <a:ext cx="581305" cy="581305"/>
          </a:xfrm>
          <a:prstGeom prst="rect">
            <a:avLst/>
          </a:prstGeom>
        </p:spPr>
      </p:pic>
      <p:sp>
        <p:nvSpPr>
          <p:cNvPr id="12" name="TextBox 11">
            <a:extLst>
              <a:ext uri="{FF2B5EF4-FFF2-40B4-BE49-F238E27FC236}">
                <a16:creationId xmlns:a16="http://schemas.microsoft.com/office/drawing/2014/main" id="{304CE690-AEAB-EF47-ABEE-89EC0DF63BB2}"/>
              </a:ext>
            </a:extLst>
          </p:cNvPr>
          <p:cNvSpPr txBox="1"/>
          <p:nvPr/>
        </p:nvSpPr>
        <p:spPr>
          <a:xfrm>
            <a:off x="301430" y="3348218"/>
            <a:ext cx="1632565" cy="523220"/>
          </a:xfrm>
          <a:prstGeom prst="rect">
            <a:avLst/>
          </a:prstGeom>
          <a:noFill/>
        </p:spPr>
        <p:txBody>
          <a:bodyPr wrap="square" rtlCol="0">
            <a:spAutoFit/>
          </a:bodyPr>
          <a:lstStyle/>
          <a:p>
            <a:pPr algn="ctr"/>
            <a:r>
              <a:rPr lang="en-US" b="1" dirty="0">
                <a:solidFill>
                  <a:srgbClr val="00728F"/>
                </a:solidFill>
                <a:latin typeface="Calibri" panose="020F0502020204030204" pitchFamily="34" charset="0"/>
                <a:cs typeface="Calibri" panose="020F0502020204030204" pitchFamily="34" charset="0"/>
              </a:rPr>
              <a:t>19%  </a:t>
            </a:r>
          </a:p>
          <a:p>
            <a:pPr algn="ctr"/>
            <a:r>
              <a:rPr lang="en-US" sz="1000" b="1" dirty="0">
                <a:solidFill>
                  <a:srgbClr val="007FA0"/>
                </a:solidFill>
              </a:rPr>
              <a:t>cost burdened homeowners</a:t>
            </a:r>
          </a:p>
        </p:txBody>
      </p:sp>
      <p:sp>
        <p:nvSpPr>
          <p:cNvPr id="14" name="TextBox 13">
            <a:extLst>
              <a:ext uri="{FF2B5EF4-FFF2-40B4-BE49-F238E27FC236}">
                <a16:creationId xmlns:a16="http://schemas.microsoft.com/office/drawing/2014/main" id="{69F5DFCB-1C75-B244-BA36-247A4941EE9D}"/>
              </a:ext>
            </a:extLst>
          </p:cNvPr>
          <p:cNvSpPr txBox="1"/>
          <p:nvPr/>
        </p:nvSpPr>
        <p:spPr>
          <a:xfrm>
            <a:off x="1115923" y="5021880"/>
            <a:ext cx="145252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Economic stability</a:t>
            </a:r>
          </a:p>
        </p:txBody>
      </p:sp>
      <p:sp>
        <p:nvSpPr>
          <p:cNvPr id="15" name="TextBox 14">
            <a:extLst>
              <a:ext uri="{FF2B5EF4-FFF2-40B4-BE49-F238E27FC236}">
                <a16:creationId xmlns:a16="http://schemas.microsoft.com/office/drawing/2014/main" id="{EDB64D02-0310-9944-A6E5-93BEAC04F26D}"/>
              </a:ext>
            </a:extLst>
          </p:cNvPr>
          <p:cNvSpPr txBox="1"/>
          <p:nvPr/>
        </p:nvSpPr>
        <p:spPr>
          <a:xfrm>
            <a:off x="238716" y="5314268"/>
            <a:ext cx="2488300" cy="1015663"/>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The country has experienced its highest level of unemployment since 1948, thanks to economic fallout from the pandemic. However, local impacts have varied significantly based on preexisting levels of economic security and local job markets.</a:t>
            </a:r>
          </a:p>
        </p:txBody>
      </p:sp>
      <p:pic>
        <p:nvPicPr>
          <p:cNvPr id="16" name="Picture 15">
            <a:extLst>
              <a:ext uri="{FF2B5EF4-FFF2-40B4-BE49-F238E27FC236}">
                <a16:creationId xmlns:a16="http://schemas.microsoft.com/office/drawing/2014/main" id="{B3DB1FBB-775E-CC4B-B883-DF157D513549}"/>
              </a:ext>
            </a:extLst>
          </p:cNvPr>
          <p:cNvPicPr>
            <a:picLocks noChangeAspect="1"/>
          </p:cNvPicPr>
          <p:nvPr/>
        </p:nvPicPr>
        <p:blipFill>
          <a:blip r:embed="rId3"/>
          <a:stretch>
            <a:fillRect/>
          </a:stretch>
        </p:blipFill>
        <p:spPr>
          <a:xfrm>
            <a:off x="356050" y="4660028"/>
            <a:ext cx="799984" cy="578052"/>
          </a:xfrm>
          <a:prstGeom prst="rect">
            <a:avLst/>
          </a:prstGeom>
        </p:spPr>
      </p:pic>
      <p:sp>
        <p:nvSpPr>
          <p:cNvPr id="18" name="Rectangle 17">
            <a:extLst>
              <a:ext uri="{FF2B5EF4-FFF2-40B4-BE49-F238E27FC236}">
                <a16:creationId xmlns:a16="http://schemas.microsoft.com/office/drawing/2014/main" id="{98DCA97C-171C-C94D-B305-0D94B4CD8977}"/>
              </a:ext>
            </a:extLst>
          </p:cNvPr>
          <p:cNvSpPr/>
          <p:nvPr/>
        </p:nvSpPr>
        <p:spPr>
          <a:xfrm>
            <a:off x="210392" y="6766346"/>
            <a:ext cx="6408892" cy="1155758"/>
          </a:xfrm>
          <a:prstGeom prst="rect">
            <a:avLst/>
          </a:prstGeom>
          <a:solidFill>
            <a:schemeClr val="bg1"/>
          </a:solidFill>
          <a:ln w="15875">
            <a:solidFill>
              <a:srgbClr val="007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C843850-B34F-4148-8A90-7F343E4306C3}"/>
              </a:ext>
            </a:extLst>
          </p:cNvPr>
          <p:cNvSpPr txBox="1"/>
          <p:nvPr/>
        </p:nvSpPr>
        <p:spPr>
          <a:xfrm>
            <a:off x="1010727" y="7261409"/>
            <a:ext cx="1716290" cy="292388"/>
          </a:xfrm>
          <a:prstGeom prst="rect">
            <a:avLst/>
          </a:prstGeom>
          <a:noFill/>
        </p:spPr>
        <p:txBody>
          <a:bodyPr wrap="square" rtlCol="0">
            <a:spAutoFit/>
          </a:bodyPr>
          <a:lstStyle/>
          <a:p>
            <a:r>
              <a:rPr lang="en-US" sz="1300" dirty="0">
                <a:solidFill>
                  <a:srgbClr val="6DB1C6"/>
                </a:solidFill>
                <a:latin typeface="Calibri" panose="020F0502020204030204" pitchFamily="34" charset="0"/>
                <a:cs typeface="Calibri" panose="020F0502020204030204" pitchFamily="34" charset="0"/>
              </a:rPr>
              <a:t>Access to resources</a:t>
            </a:r>
          </a:p>
        </p:txBody>
      </p:sp>
      <p:sp>
        <p:nvSpPr>
          <p:cNvPr id="20" name="TextBox 19">
            <a:extLst>
              <a:ext uri="{FF2B5EF4-FFF2-40B4-BE49-F238E27FC236}">
                <a16:creationId xmlns:a16="http://schemas.microsoft.com/office/drawing/2014/main" id="{A305C824-EBF3-DB42-B1B0-8D7B25600766}"/>
              </a:ext>
            </a:extLst>
          </p:cNvPr>
          <p:cNvSpPr txBox="1"/>
          <p:nvPr/>
        </p:nvSpPr>
        <p:spPr>
          <a:xfrm>
            <a:off x="238715" y="7553797"/>
            <a:ext cx="2488301"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US Census ACS 2015-2019 5-year Estimates.</a:t>
            </a:r>
          </a:p>
        </p:txBody>
      </p:sp>
      <p:pic>
        <p:nvPicPr>
          <p:cNvPr id="21" name="Picture 20">
            <a:extLst>
              <a:ext uri="{FF2B5EF4-FFF2-40B4-BE49-F238E27FC236}">
                <a16:creationId xmlns:a16="http://schemas.microsoft.com/office/drawing/2014/main" id="{FB4444C0-20D2-C249-921E-038E1F4E4315}"/>
              </a:ext>
            </a:extLst>
          </p:cNvPr>
          <p:cNvPicPr>
            <a:picLocks noChangeAspect="1"/>
          </p:cNvPicPr>
          <p:nvPr/>
        </p:nvPicPr>
        <p:blipFill>
          <a:blip r:embed="rId4"/>
          <a:stretch>
            <a:fillRect/>
          </a:stretch>
        </p:blipFill>
        <p:spPr>
          <a:xfrm>
            <a:off x="383197" y="6897986"/>
            <a:ext cx="652584" cy="579624"/>
          </a:xfrm>
          <a:prstGeom prst="rect">
            <a:avLst/>
          </a:prstGeom>
        </p:spPr>
      </p:pic>
      <p:sp>
        <p:nvSpPr>
          <p:cNvPr id="22" name="TextBox 21">
            <a:extLst>
              <a:ext uri="{FF2B5EF4-FFF2-40B4-BE49-F238E27FC236}">
                <a16:creationId xmlns:a16="http://schemas.microsoft.com/office/drawing/2014/main" id="{CE376C4F-E213-B745-9967-4B7F95C3E9D3}"/>
              </a:ext>
            </a:extLst>
          </p:cNvPr>
          <p:cNvSpPr txBox="1"/>
          <p:nvPr/>
        </p:nvSpPr>
        <p:spPr>
          <a:xfrm>
            <a:off x="2973889" y="7008967"/>
            <a:ext cx="1027653" cy="677108"/>
          </a:xfrm>
          <a:prstGeom prst="rect">
            <a:avLst/>
          </a:prstGeom>
          <a:noFill/>
        </p:spPr>
        <p:txBody>
          <a:bodyPr wrap="square" rtlCol="0">
            <a:spAutoFit/>
          </a:bodyPr>
          <a:lstStyle/>
          <a:p>
            <a:pPr algn="ctr"/>
            <a:r>
              <a:rPr lang="en-US" b="1" dirty="0">
                <a:solidFill>
                  <a:srgbClr val="007FA0"/>
                </a:solidFill>
                <a:latin typeface="Calibri" panose="020F0502020204030204" pitchFamily="34" charset="0"/>
                <a:cs typeface="Calibri" panose="020F0502020204030204" pitchFamily="34" charset="0"/>
              </a:rPr>
              <a:t>3%</a:t>
            </a:r>
            <a:r>
              <a:rPr lang="en-US" b="1" dirty="0">
                <a:solidFill>
                  <a:srgbClr val="007FA0"/>
                </a:solidFill>
              </a:rPr>
              <a:t>  </a:t>
            </a:r>
          </a:p>
          <a:p>
            <a:pPr algn="ctr"/>
            <a:r>
              <a:rPr lang="en-US" sz="1000" b="1" dirty="0">
                <a:solidFill>
                  <a:srgbClr val="007FA0"/>
                </a:solidFill>
              </a:rPr>
              <a:t>No computer device</a:t>
            </a:r>
          </a:p>
        </p:txBody>
      </p:sp>
      <p:sp>
        <p:nvSpPr>
          <p:cNvPr id="23" name="TextBox 22">
            <a:extLst>
              <a:ext uri="{FF2B5EF4-FFF2-40B4-BE49-F238E27FC236}">
                <a16:creationId xmlns:a16="http://schemas.microsoft.com/office/drawing/2014/main" id="{7151EEBB-245A-C64A-8CAD-FC7FD05DD75D}"/>
              </a:ext>
            </a:extLst>
          </p:cNvPr>
          <p:cNvSpPr txBox="1"/>
          <p:nvPr/>
        </p:nvSpPr>
        <p:spPr>
          <a:xfrm>
            <a:off x="4304994" y="7008967"/>
            <a:ext cx="817263" cy="677108"/>
          </a:xfrm>
          <a:prstGeom prst="rect">
            <a:avLst/>
          </a:prstGeom>
          <a:noFill/>
        </p:spPr>
        <p:txBody>
          <a:bodyPr wrap="square" rtlCol="0">
            <a:spAutoFit/>
          </a:bodyPr>
          <a:lstStyle/>
          <a:p>
            <a:pPr algn="ctr"/>
            <a:r>
              <a:rPr lang="en-US" b="1" dirty="0">
                <a:solidFill>
                  <a:srgbClr val="00728F"/>
                </a:solidFill>
                <a:latin typeface="Calibri" panose="020F0502020204030204" pitchFamily="34" charset="0"/>
                <a:cs typeface="Calibri" panose="020F0502020204030204" pitchFamily="34" charset="0"/>
              </a:rPr>
              <a:t>6%  </a:t>
            </a:r>
          </a:p>
          <a:p>
            <a:pPr algn="ctr"/>
            <a:r>
              <a:rPr lang="en-US" sz="1000" b="1" dirty="0">
                <a:solidFill>
                  <a:srgbClr val="007FA0"/>
                </a:solidFill>
              </a:rPr>
              <a:t>No internet access</a:t>
            </a:r>
          </a:p>
        </p:txBody>
      </p:sp>
      <p:sp>
        <p:nvSpPr>
          <p:cNvPr id="24" name="TextBox 23">
            <a:extLst>
              <a:ext uri="{FF2B5EF4-FFF2-40B4-BE49-F238E27FC236}">
                <a16:creationId xmlns:a16="http://schemas.microsoft.com/office/drawing/2014/main" id="{81C36CFA-CB69-CD44-9676-F49351D50F53}"/>
              </a:ext>
            </a:extLst>
          </p:cNvPr>
          <p:cNvSpPr txBox="1"/>
          <p:nvPr/>
        </p:nvSpPr>
        <p:spPr>
          <a:xfrm>
            <a:off x="5437874" y="7008880"/>
            <a:ext cx="890097" cy="677108"/>
          </a:xfrm>
          <a:prstGeom prst="rect">
            <a:avLst/>
          </a:prstGeom>
          <a:noFill/>
        </p:spPr>
        <p:txBody>
          <a:bodyPr wrap="square" rtlCol="0">
            <a:spAutoFit/>
          </a:bodyPr>
          <a:lstStyle/>
          <a:p>
            <a:pPr algn="ctr"/>
            <a:r>
              <a:rPr lang="en-US" b="1" dirty="0">
                <a:solidFill>
                  <a:srgbClr val="00728F"/>
                </a:solidFill>
                <a:latin typeface="Calibri" panose="020F0502020204030204" pitchFamily="34" charset="0"/>
                <a:cs typeface="Calibri" panose="020F0502020204030204" pitchFamily="34" charset="0"/>
              </a:rPr>
              <a:t>8%  </a:t>
            </a:r>
          </a:p>
          <a:p>
            <a:pPr algn="ctr"/>
            <a:r>
              <a:rPr lang="en-US" sz="1000" b="1" dirty="0">
                <a:solidFill>
                  <a:srgbClr val="007FA0"/>
                </a:solidFill>
              </a:rPr>
              <a:t>Rely on public transit</a:t>
            </a:r>
          </a:p>
        </p:txBody>
      </p:sp>
      <p:pic>
        <p:nvPicPr>
          <p:cNvPr id="25" name="Picture 24">
            <a:extLst>
              <a:ext uri="{FF2B5EF4-FFF2-40B4-BE49-F238E27FC236}">
                <a16:creationId xmlns:a16="http://schemas.microsoft.com/office/drawing/2014/main" id="{701B5889-E053-2B47-A86F-D88EFEAF65A5}"/>
              </a:ext>
            </a:extLst>
          </p:cNvPr>
          <p:cNvPicPr>
            <a:picLocks noChangeAspect="1"/>
          </p:cNvPicPr>
          <p:nvPr/>
        </p:nvPicPr>
        <p:blipFill>
          <a:blip r:embed="rId5"/>
          <a:stretch>
            <a:fillRect/>
          </a:stretch>
        </p:blipFill>
        <p:spPr>
          <a:xfrm>
            <a:off x="452670" y="8286344"/>
            <a:ext cx="638601" cy="638601"/>
          </a:xfrm>
          <a:prstGeom prst="rect">
            <a:avLst/>
          </a:prstGeom>
        </p:spPr>
      </p:pic>
      <p:pic>
        <p:nvPicPr>
          <p:cNvPr id="26" name="Picture 25">
            <a:extLst>
              <a:ext uri="{FF2B5EF4-FFF2-40B4-BE49-F238E27FC236}">
                <a16:creationId xmlns:a16="http://schemas.microsoft.com/office/drawing/2014/main" id="{D98B04CA-B4B4-4546-B813-39D95EF37F6B}"/>
              </a:ext>
            </a:extLst>
          </p:cNvPr>
          <p:cNvPicPr>
            <a:picLocks noChangeAspect="1"/>
          </p:cNvPicPr>
          <p:nvPr/>
        </p:nvPicPr>
        <p:blipFill>
          <a:blip r:embed="rId3"/>
          <a:stretch>
            <a:fillRect/>
          </a:stretch>
        </p:blipFill>
        <p:spPr>
          <a:xfrm>
            <a:off x="4253452" y="8306474"/>
            <a:ext cx="860740" cy="621954"/>
          </a:xfrm>
          <a:prstGeom prst="rect">
            <a:avLst/>
          </a:prstGeom>
        </p:spPr>
      </p:pic>
      <p:pic>
        <p:nvPicPr>
          <p:cNvPr id="27" name="Picture 26">
            <a:extLst>
              <a:ext uri="{FF2B5EF4-FFF2-40B4-BE49-F238E27FC236}">
                <a16:creationId xmlns:a16="http://schemas.microsoft.com/office/drawing/2014/main" id="{6164338E-6FEA-364A-8CE4-4CD86D948D51}"/>
              </a:ext>
            </a:extLst>
          </p:cNvPr>
          <p:cNvPicPr>
            <a:picLocks noChangeAspect="1"/>
          </p:cNvPicPr>
          <p:nvPr/>
        </p:nvPicPr>
        <p:blipFill>
          <a:blip r:embed="rId6"/>
          <a:stretch>
            <a:fillRect/>
          </a:stretch>
        </p:blipFill>
        <p:spPr>
          <a:xfrm>
            <a:off x="1716250" y="8285103"/>
            <a:ext cx="776054" cy="631110"/>
          </a:xfrm>
          <a:prstGeom prst="rect">
            <a:avLst/>
          </a:prstGeom>
        </p:spPr>
      </p:pic>
      <p:pic>
        <p:nvPicPr>
          <p:cNvPr id="28" name="Picture 27">
            <a:extLst>
              <a:ext uri="{FF2B5EF4-FFF2-40B4-BE49-F238E27FC236}">
                <a16:creationId xmlns:a16="http://schemas.microsoft.com/office/drawing/2014/main" id="{153D9AF5-A8A5-9A4F-A18B-55D21C0BC606}"/>
              </a:ext>
            </a:extLst>
          </p:cNvPr>
          <p:cNvPicPr>
            <a:picLocks noChangeAspect="1"/>
          </p:cNvPicPr>
          <p:nvPr/>
        </p:nvPicPr>
        <p:blipFill>
          <a:blip r:embed="rId4"/>
          <a:stretch>
            <a:fillRect/>
          </a:stretch>
        </p:blipFill>
        <p:spPr>
          <a:xfrm>
            <a:off x="5640866" y="8291720"/>
            <a:ext cx="698156" cy="620102"/>
          </a:xfrm>
          <a:prstGeom prst="rect">
            <a:avLst/>
          </a:prstGeom>
        </p:spPr>
      </p:pic>
      <p:pic>
        <p:nvPicPr>
          <p:cNvPr id="29" name="Picture 28">
            <a:extLst>
              <a:ext uri="{FF2B5EF4-FFF2-40B4-BE49-F238E27FC236}">
                <a16:creationId xmlns:a16="http://schemas.microsoft.com/office/drawing/2014/main" id="{F34CC493-6284-0445-A5E7-DD17F37547AE}"/>
              </a:ext>
            </a:extLst>
          </p:cNvPr>
          <p:cNvPicPr>
            <a:picLocks noChangeAspect="1"/>
          </p:cNvPicPr>
          <p:nvPr/>
        </p:nvPicPr>
        <p:blipFill>
          <a:blip r:embed="rId7"/>
          <a:stretch>
            <a:fillRect/>
          </a:stretch>
        </p:blipFill>
        <p:spPr>
          <a:xfrm>
            <a:off x="3090837" y="8296462"/>
            <a:ext cx="642945" cy="642945"/>
          </a:xfrm>
          <a:prstGeom prst="rect">
            <a:avLst/>
          </a:prstGeom>
        </p:spPr>
      </p:pic>
      <p:sp>
        <p:nvSpPr>
          <p:cNvPr id="30" name="Rectangle 29">
            <a:extLst>
              <a:ext uri="{FF2B5EF4-FFF2-40B4-BE49-F238E27FC236}">
                <a16:creationId xmlns:a16="http://schemas.microsoft.com/office/drawing/2014/main" id="{064439D4-919A-3747-AB06-DFEBDA65C47C}"/>
              </a:ext>
            </a:extLst>
          </p:cNvPr>
          <p:cNvSpPr/>
          <p:nvPr/>
        </p:nvSpPr>
        <p:spPr>
          <a:xfrm>
            <a:off x="210392" y="7922104"/>
            <a:ext cx="6408892" cy="210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a16="http://schemas.microsoft.com/office/drawing/2014/main" id="{BD2C6281-D82D-4A60-B585-0AABBDA8928C}"/>
              </a:ext>
            </a:extLst>
          </p:cNvPr>
          <p:cNvGraphicFramePr>
            <a:graphicFrameLocks/>
          </p:cNvGraphicFramePr>
          <p:nvPr>
            <p:extLst>
              <p:ext uri="{D42A27DB-BD31-4B8C-83A1-F6EECF244321}">
                <p14:modId xmlns:p14="http://schemas.microsoft.com/office/powerpoint/2010/main" val="1416284799"/>
              </p:ext>
            </p:extLst>
          </p:nvPr>
        </p:nvGraphicFramePr>
        <p:xfrm>
          <a:off x="3173401" y="1876217"/>
          <a:ext cx="3359596" cy="2201711"/>
        </p:xfrm>
        <a:graphic>
          <a:graphicData uri="http://schemas.openxmlformats.org/drawingml/2006/chart">
            <c:chart xmlns:c="http://schemas.openxmlformats.org/drawingml/2006/chart" xmlns:r="http://schemas.openxmlformats.org/officeDocument/2006/relationships" r:id="rId8"/>
          </a:graphicData>
        </a:graphic>
      </p:graphicFrame>
      <p:pic>
        <p:nvPicPr>
          <p:cNvPr id="33" name="Picture 32" descr="A picture containing logo&#10;&#10;Description automatically generated">
            <a:extLst>
              <a:ext uri="{FF2B5EF4-FFF2-40B4-BE49-F238E27FC236}">
                <a16:creationId xmlns:a16="http://schemas.microsoft.com/office/drawing/2014/main" id="{D8CD8F46-4E82-43C8-B7E1-01D8CE3D77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4792" y="4807101"/>
            <a:ext cx="3642036" cy="1748899"/>
          </a:xfrm>
          <a:prstGeom prst="rect">
            <a:avLst/>
          </a:prstGeom>
        </p:spPr>
      </p:pic>
      <p:sp>
        <p:nvSpPr>
          <p:cNvPr id="34" name="TextBox 33">
            <a:extLst>
              <a:ext uri="{FF2B5EF4-FFF2-40B4-BE49-F238E27FC236}">
                <a16:creationId xmlns:a16="http://schemas.microsoft.com/office/drawing/2014/main" id="{7D0F786A-C30A-4CA2-B1AD-6A497F61CB92}"/>
              </a:ext>
            </a:extLst>
          </p:cNvPr>
          <p:cNvSpPr txBox="1"/>
          <p:nvPr/>
        </p:nvSpPr>
        <p:spPr>
          <a:xfrm>
            <a:off x="3328316" y="4637581"/>
            <a:ext cx="3152646" cy="492443"/>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Pre-covid Share of Local Labor Force in Most Impacted Occupations</a:t>
            </a:r>
          </a:p>
        </p:txBody>
      </p:sp>
    </p:spTree>
    <p:extLst>
      <p:ext uri="{BB962C8B-B14F-4D97-AF65-F5344CB8AC3E}">
        <p14:creationId xmlns:p14="http://schemas.microsoft.com/office/powerpoint/2010/main" val="41441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33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72976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294126469FAC4D98FF27B6AB03CACA" ma:contentTypeVersion="10" ma:contentTypeDescription="Create a new document." ma:contentTypeScope="" ma:versionID="c109f9120fc653cab6801f63e9521f44">
  <xsd:schema xmlns:xsd="http://www.w3.org/2001/XMLSchema" xmlns:xs="http://www.w3.org/2001/XMLSchema" xmlns:p="http://schemas.microsoft.com/office/2006/metadata/properties" xmlns:ns2="ce0f1a82-6af9-405b-a9fc-7d24964b6113" xmlns:ns3="7624dfc0-7bb5-4a81-a5e4-01e56d7b35fa" targetNamespace="http://schemas.microsoft.com/office/2006/metadata/properties" ma:root="true" ma:fieldsID="d8432991a6204f6184835b5bb4b52f4f" ns2:_="" ns3:_="">
    <xsd:import namespace="ce0f1a82-6af9-405b-a9fc-7d24964b6113"/>
    <xsd:import namespace="7624dfc0-7bb5-4a81-a5e4-01e56d7b35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f1a82-6af9-405b-a9fc-7d24964b61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4dfc0-7bb5-4a81-a5e4-01e56d7b35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624dfc0-7bb5-4a81-a5e4-01e56d7b35f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3F3DA-AFC9-44C5-A05C-3E1077E04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0f1a82-6af9-405b-a9fc-7d24964b6113"/>
    <ds:schemaRef ds:uri="7624dfc0-7bb5-4a81-a5e4-01e56d7b3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04DF96-1B91-4B35-8B5B-2635F239748B}">
  <ds:schemaRefs>
    <ds:schemaRef ds:uri="http://schemas.microsoft.com/office/2006/metadata/properties"/>
    <ds:schemaRef ds:uri="http://schemas.microsoft.com/office/infopath/2007/PartnerControls"/>
    <ds:schemaRef ds:uri="7624dfc0-7bb5-4a81-a5e4-01e56d7b35fa"/>
  </ds:schemaRefs>
</ds:datastoreItem>
</file>

<file path=customXml/itemProps3.xml><?xml version="1.0" encoding="utf-8"?>
<ds:datastoreItem xmlns:ds="http://schemas.openxmlformats.org/officeDocument/2006/customXml" ds:itemID="{22296890-FA1F-4616-A787-726941AE14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769</TotalTime>
  <Words>296</Words>
  <Application>Microsoft Office PowerPoint</Application>
  <PresentationFormat>Letter Paper (8.5x11 in)</PresentationFormat>
  <Paragraphs>38</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McKenna, Katie</dc:creator>
  <cp:lastModifiedBy>Patton, Zachary</cp:lastModifiedBy>
  <cp:revision>13</cp:revision>
  <dcterms:created xsi:type="dcterms:W3CDTF">2020-09-02T21:42:38Z</dcterms:created>
  <dcterms:modified xsi:type="dcterms:W3CDTF">2022-03-24T14:00:14Z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0x0101006E294126469FAC4D98FF27B6AB03CACA</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